
<file path=[Content_Types].xml><?xml version="1.0" encoding="utf-8"?>
<Types xmlns="http://schemas.openxmlformats.org/package/2006/content-types">
  <Default Extension="jpeg" ContentType="image/jpeg"/>
  <Default Extension="odttf" ContentType="application/vnd.openxmlformats-officedocument.obfuscatedFont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0000001" w14:textId="77777777" w:rsidR="00F96390" w:rsidRPr="008C1C11" w:rsidRDefault="00F96390">
      <w:pPr>
        <w:rPr>
          <w:b/>
          <w:lang w:val="nl-NL"/>
        </w:rPr>
      </w:pPr>
    </w:p>
    <w:p w14:paraId="00000002" w14:textId="300E8786" w:rsidR="00F96390" w:rsidRPr="008C1C11" w:rsidRDefault="00B7046B" w:rsidP="00B7046B">
      <w:pPr>
        <w:tabs>
          <w:tab w:val="left" w:pos="5496"/>
        </w:tabs>
        <w:rPr>
          <w:b/>
          <w:lang w:val="nl-NL"/>
        </w:rPr>
      </w:pPr>
      <w:r w:rsidRPr="008C1C11">
        <w:rPr>
          <w:b/>
          <w:lang w:val="nl-NL"/>
        </w:rPr>
        <w:tab/>
      </w:r>
    </w:p>
    <w:p w14:paraId="00000006" w14:textId="77777777" w:rsidR="00F96390" w:rsidRPr="008C1C11" w:rsidRDefault="000D1C93">
      <w:pPr>
        <w:rPr>
          <w:rFonts w:ascii="Helvetica Neue" w:eastAsia="Helvetica Neue" w:hAnsi="Helvetica Neue" w:cs="Helvetica Neue"/>
          <w:sz w:val="28"/>
          <w:szCs w:val="28"/>
          <w:lang w:val="nl-NL"/>
        </w:rPr>
      </w:pPr>
      <w:r w:rsidRPr="008C1C11">
        <w:rPr>
          <w:rFonts w:ascii="Helvetica Neue" w:eastAsia="Helvetica Neue" w:hAnsi="Helvetica Neue" w:cs="Helvetica Neue"/>
          <w:color w:val="3C3C3B"/>
          <w:sz w:val="28"/>
          <w:szCs w:val="28"/>
          <w:lang w:val="nl-NL"/>
        </w:rPr>
        <w:t>FORMAT</w:t>
      </w:r>
    </w:p>
    <w:p w14:paraId="00000007" w14:textId="77777777" w:rsidR="00F96390" w:rsidRPr="008C1C11" w:rsidRDefault="000D1C93">
      <w:pPr>
        <w:rPr>
          <w:rFonts w:ascii="Helvetica Neue" w:eastAsia="Helvetica Neue" w:hAnsi="Helvetica Neue" w:cs="Helvetica Neue"/>
          <w:b/>
          <w:color w:val="009BD4"/>
          <w:sz w:val="26"/>
          <w:szCs w:val="26"/>
          <w:lang w:val="nl-NL"/>
        </w:rPr>
      </w:pPr>
      <w:r w:rsidRPr="008C1C11">
        <w:rPr>
          <w:rFonts w:ascii="Helvetica Neue" w:eastAsia="Helvetica Neue" w:hAnsi="Helvetica Neue" w:cs="Helvetica Neue"/>
          <w:b/>
          <w:color w:val="009BD4"/>
          <w:sz w:val="40"/>
          <w:szCs w:val="40"/>
          <w:lang w:val="nl-NL"/>
        </w:rPr>
        <w:t xml:space="preserve">PROJECTPLAN AANVRAAG </w:t>
      </w:r>
      <w:proofErr w:type="spellStart"/>
      <w:r w:rsidRPr="008C1C11">
        <w:rPr>
          <w:rFonts w:ascii="Helvetica Neue" w:eastAsia="Helvetica Neue" w:hAnsi="Helvetica Neue" w:cs="Helvetica Neue"/>
          <w:b/>
          <w:color w:val="009BD4"/>
          <w:sz w:val="40"/>
          <w:szCs w:val="40"/>
          <w:lang w:val="nl-NL"/>
        </w:rPr>
        <w:t>PPSi</w:t>
      </w:r>
      <w:proofErr w:type="spellEnd"/>
      <w:r w:rsidRPr="008C1C11">
        <w:rPr>
          <w:rFonts w:ascii="Helvetica Neue" w:eastAsia="Helvetica Neue" w:hAnsi="Helvetica Neue" w:cs="Helvetica Neue"/>
          <w:b/>
          <w:color w:val="009BD4"/>
          <w:sz w:val="40"/>
          <w:szCs w:val="40"/>
          <w:lang w:val="nl-NL"/>
        </w:rPr>
        <w:t>-toeslag</w:t>
      </w:r>
    </w:p>
    <w:p w14:paraId="46288CEA" w14:textId="77777777" w:rsidR="008C1C11" w:rsidRPr="008C1C11" w:rsidRDefault="00323390" w:rsidP="008C1C11">
      <w:pPr>
        <w:rPr>
          <w:b/>
          <w:sz w:val="36"/>
          <w:szCs w:val="36"/>
          <w:lang w:val="nl-NL"/>
        </w:rPr>
      </w:pPr>
      <w:r w:rsidRPr="008C1C11">
        <w:rPr>
          <w:sz w:val="20"/>
          <w:szCs w:val="20"/>
          <w:lang w:val="nl-NL"/>
        </w:rPr>
        <w:t xml:space="preserve">Januari </w:t>
      </w:r>
      <w:r w:rsidR="000D1C93" w:rsidRPr="008C1C11">
        <w:rPr>
          <w:sz w:val="20"/>
          <w:szCs w:val="20"/>
          <w:lang w:val="nl-NL"/>
        </w:rPr>
        <w:t>202</w:t>
      </w:r>
      <w:r w:rsidR="00580AA9" w:rsidRPr="008C1C11">
        <w:rPr>
          <w:sz w:val="20"/>
          <w:szCs w:val="20"/>
          <w:lang w:val="nl-NL"/>
        </w:rPr>
        <w:t>5</w:t>
      </w:r>
    </w:p>
    <w:p w14:paraId="122FBCBF" w14:textId="77777777" w:rsidR="008C1C11" w:rsidRPr="008C1C11" w:rsidRDefault="008C1C11" w:rsidP="008C1C11">
      <w:pPr>
        <w:rPr>
          <w:b/>
          <w:sz w:val="36"/>
          <w:szCs w:val="36"/>
          <w:lang w:val="nl-NL"/>
        </w:rPr>
      </w:pPr>
    </w:p>
    <w:p w14:paraId="0000000A" w14:textId="1CB2CB58" w:rsidR="00F96390" w:rsidRPr="008C1C11" w:rsidRDefault="000D1C93" w:rsidP="008C1C11">
      <w:pPr>
        <w:rPr>
          <w:b/>
          <w:sz w:val="36"/>
          <w:szCs w:val="36"/>
          <w:lang w:val="nl-NL"/>
        </w:rPr>
      </w:pPr>
      <w:r w:rsidRPr="008C1C11">
        <w:rPr>
          <w:i/>
          <w:lang w:val="nl-NL"/>
        </w:rPr>
        <w:t xml:space="preserve">Vul onderstaand template zo beknopt mogelijk in. Houd graag oog voor de aangegeven lengte per onderdeel. In de </w:t>
      </w:r>
      <w:sdt>
        <w:sdtPr>
          <w:rPr>
            <w:lang w:val="nl-NL"/>
          </w:rPr>
          <w:tag w:val="goog_rdk_0"/>
          <w:id w:val="-1224608711"/>
        </w:sdtPr>
        <w:sdtContent/>
      </w:sdt>
      <w:r w:rsidRPr="008C1C11">
        <w:rPr>
          <w:i/>
          <w:lang w:val="nl-NL"/>
        </w:rPr>
        <w:t>Bijlage: Voorwaarden en toelichting is meer informatie te vinden over de mogelijkheden en voorwaarden die in acht moeten worden genomen.</w:t>
      </w:r>
    </w:p>
    <w:p w14:paraId="0000000B" w14:textId="77777777" w:rsidR="00F96390" w:rsidRPr="008C1C11" w:rsidRDefault="000D1C93">
      <w:pPr>
        <w:rPr>
          <w:lang w:val="nl-NL"/>
        </w:rPr>
      </w:pPr>
      <w:r w:rsidRPr="008C1C11">
        <w:rPr>
          <w:i/>
          <w:lang w:val="nl-NL"/>
        </w:rPr>
        <w:t>Onderdelen die voor dit project niet relevant zijn, kunnen achterwege worden gelaten.</w:t>
      </w:r>
    </w:p>
    <w:p w14:paraId="0000000C" w14:textId="77777777" w:rsidR="00F96390" w:rsidRPr="008C1C11" w:rsidRDefault="00F96390">
      <w:pPr>
        <w:rPr>
          <w:lang w:val="nl-NL"/>
        </w:rPr>
      </w:pPr>
    </w:p>
    <w:tbl>
      <w:tblPr>
        <w:tblStyle w:val="af"/>
        <w:tblW w:w="9360" w:type="dxa"/>
        <w:tblInd w:w="0" w:type="dxa"/>
        <w:tblBorders>
          <w:top w:val="single" w:sz="8" w:space="0" w:color="D9D9D9"/>
          <w:left w:val="single" w:sz="8" w:space="0" w:color="D9D9D9"/>
          <w:bottom w:val="single" w:sz="8" w:space="0" w:color="D9D9D9"/>
          <w:right w:val="single" w:sz="8" w:space="0" w:color="D9D9D9"/>
          <w:insideH w:val="single" w:sz="8" w:space="0" w:color="D9D9D9"/>
          <w:insideV w:val="single" w:sz="8" w:space="0" w:color="D9D9D9"/>
        </w:tblBorders>
        <w:tblLayout w:type="fixed"/>
        <w:tblLook w:val="0600" w:firstRow="0" w:lastRow="0" w:firstColumn="0" w:lastColumn="0" w:noHBand="1" w:noVBand="1"/>
      </w:tblPr>
      <w:tblGrid>
        <w:gridCol w:w="9360"/>
      </w:tblGrid>
      <w:tr w:rsidR="00F96390" w:rsidRPr="008C1C11" w14:paraId="0A4CA930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0D" w14:textId="77777777" w:rsidR="00F96390" w:rsidRPr="008C1C11" w:rsidRDefault="000D1C93">
            <w:pPr>
              <w:numPr>
                <w:ilvl w:val="0"/>
                <w:numId w:val="2"/>
              </w:numPr>
              <w:ind w:left="450" w:hanging="450"/>
              <w:rPr>
                <w:lang w:val="nl-NL"/>
              </w:rPr>
            </w:pPr>
            <w:r w:rsidRPr="008C1C11">
              <w:rPr>
                <w:b/>
                <w:lang w:val="nl-NL"/>
              </w:rPr>
              <w:t xml:space="preserve">Publiekssamenvatting </w:t>
            </w:r>
            <w:r w:rsidRPr="008C1C11">
              <w:rPr>
                <w:lang w:val="nl-NL"/>
              </w:rPr>
              <w:t>(max 3000 tekens)</w:t>
            </w:r>
          </w:p>
        </w:tc>
      </w:tr>
      <w:tr w:rsidR="00F96390" w:rsidRPr="008C1C11" w14:paraId="3A033A1B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0E" w14:textId="387B68E6" w:rsidR="00F96390" w:rsidRPr="008C1C11" w:rsidRDefault="000D1C93">
            <w:p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informeel en bondig de aanleiding en relevantie, het doel, de opzet van het project, hoe het project bijdraagt aan de programma</w:t>
            </w:r>
            <w:r w:rsidR="00E02C52" w:rsidRPr="008C1C11">
              <w:rPr>
                <w:color w:val="B7B7B7"/>
                <w:lang w:val="nl-NL"/>
              </w:rPr>
              <w:t>’</w:t>
            </w:r>
            <w:r w:rsidRPr="008C1C11">
              <w:rPr>
                <w:color w:val="B7B7B7"/>
                <w:lang w:val="nl-NL"/>
              </w:rPr>
              <w:t>s</w:t>
            </w:r>
            <w:r w:rsidR="00E02C52" w:rsidRPr="008C1C11">
              <w:rPr>
                <w:color w:val="B7B7B7"/>
                <w:lang w:val="nl-NL"/>
              </w:rPr>
              <w:t xml:space="preserve"> en </w:t>
            </w:r>
            <w:r w:rsidR="00436540" w:rsidRPr="008C1C11">
              <w:rPr>
                <w:color w:val="B7B7B7"/>
                <w:lang w:val="nl-NL"/>
              </w:rPr>
              <w:t xml:space="preserve">de </w:t>
            </w:r>
            <w:r w:rsidR="00E02C52" w:rsidRPr="008C1C11">
              <w:rPr>
                <w:color w:val="B7B7B7"/>
                <w:lang w:val="nl-NL"/>
              </w:rPr>
              <w:t>KIA</w:t>
            </w:r>
            <w:r w:rsidRPr="008C1C11">
              <w:rPr>
                <w:color w:val="B7B7B7"/>
                <w:lang w:val="nl-NL"/>
              </w:rPr>
              <w:t xml:space="preserve"> </w:t>
            </w:r>
            <w:r w:rsidR="00436540" w:rsidRPr="008C1C11">
              <w:rPr>
                <w:color w:val="B7B7B7"/>
                <w:lang w:val="nl-NL"/>
              </w:rPr>
              <w:t xml:space="preserve">Digitalisering </w:t>
            </w:r>
            <w:r w:rsidRPr="008C1C11">
              <w:rPr>
                <w:color w:val="B7B7B7"/>
                <w:lang w:val="nl-NL"/>
              </w:rPr>
              <w:t xml:space="preserve">van </w:t>
            </w:r>
            <w:r w:rsidR="00436540" w:rsidRPr="008C1C11">
              <w:rPr>
                <w:color w:val="B7B7B7"/>
                <w:lang w:val="nl-NL"/>
              </w:rPr>
              <w:t xml:space="preserve">Stichting </w:t>
            </w:r>
            <w:r w:rsidR="00580AA9" w:rsidRPr="008C1C11">
              <w:rPr>
                <w:color w:val="B7B7B7"/>
                <w:lang w:val="nl-NL"/>
              </w:rPr>
              <w:t>TKI ICT</w:t>
            </w:r>
            <w:r w:rsidRPr="008C1C11">
              <w:rPr>
                <w:color w:val="B7B7B7"/>
                <w:lang w:val="nl-NL"/>
              </w:rPr>
              <w:t xml:space="preserve"> (zie punt 5) en de beoogde resultaten en impact van het project. Deze samenvatting wordt gepubliceerd op de website van </w:t>
            </w:r>
            <w:r w:rsidR="00436540" w:rsidRPr="008C1C11">
              <w:rPr>
                <w:color w:val="B7B7B7"/>
                <w:lang w:val="nl-NL"/>
              </w:rPr>
              <w:t xml:space="preserve">Topsector ICT (Stichting </w:t>
            </w:r>
            <w:r w:rsidR="00E02C52" w:rsidRPr="008C1C11">
              <w:rPr>
                <w:color w:val="B7B7B7"/>
                <w:lang w:val="nl-NL"/>
              </w:rPr>
              <w:t>TKI ICT</w:t>
            </w:r>
            <w:r w:rsidR="00436540" w:rsidRPr="008C1C11">
              <w:rPr>
                <w:color w:val="B7B7B7"/>
                <w:lang w:val="nl-NL"/>
              </w:rPr>
              <w:t>)</w:t>
            </w:r>
            <w:r w:rsidRPr="008C1C11">
              <w:rPr>
                <w:color w:val="B7B7B7"/>
                <w:lang w:val="nl-NL"/>
              </w:rPr>
              <w:t xml:space="preserve"> zodra het project is toegekend.</w:t>
            </w:r>
          </w:p>
          <w:p w14:paraId="0000000F" w14:textId="77777777" w:rsidR="00F96390" w:rsidRPr="008C1C11" w:rsidRDefault="00F96390">
            <w:pPr>
              <w:rPr>
                <w:lang w:val="nl-NL"/>
              </w:rPr>
            </w:pPr>
          </w:p>
          <w:p w14:paraId="00000010" w14:textId="77777777" w:rsidR="00F96390" w:rsidRPr="008C1C11" w:rsidRDefault="00F96390">
            <w:pPr>
              <w:rPr>
                <w:lang w:val="nl-NL"/>
              </w:rPr>
            </w:pPr>
          </w:p>
          <w:p w14:paraId="00000011" w14:textId="77777777" w:rsidR="00F96390" w:rsidRPr="008C1C11" w:rsidRDefault="00F96390">
            <w:pPr>
              <w:rPr>
                <w:lang w:val="nl-NL"/>
              </w:rPr>
            </w:pPr>
          </w:p>
          <w:p w14:paraId="00000012" w14:textId="77777777" w:rsidR="00F96390" w:rsidRPr="008C1C11" w:rsidRDefault="00F96390">
            <w:pPr>
              <w:rPr>
                <w:lang w:val="nl-NL"/>
              </w:rPr>
            </w:pPr>
          </w:p>
        </w:tc>
      </w:tr>
    </w:tbl>
    <w:p w14:paraId="00000013" w14:textId="77777777" w:rsidR="00F96390" w:rsidRPr="008C1C11" w:rsidRDefault="00F96390">
      <w:pPr>
        <w:rPr>
          <w:lang w:val="nl-NL"/>
        </w:rPr>
      </w:pPr>
    </w:p>
    <w:p w14:paraId="00000014" w14:textId="77777777" w:rsidR="00F96390" w:rsidRPr="008C1C11" w:rsidRDefault="00F96390">
      <w:pPr>
        <w:rPr>
          <w:lang w:val="nl-NL"/>
        </w:rPr>
      </w:pPr>
    </w:p>
    <w:tbl>
      <w:tblPr>
        <w:tblStyle w:val="af0"/>
        <w:tblW w:w="9360" w:type="dxa"/>
        <w:tblInd w:w="0" w:type="dxa"/>
        <w:tblBorders>
          <w:top w:val="single" w:sz="8" w:space="0" w:color="D9D9D9"/>
          <w:left w:val="single" w:sz="8" w:space="0" w:color="D9D9D9"/>
          <w:bottom w:val="single" w:sz="8" w:space="0" w:color="D9D9D9"/>
          <w:right w:val="single" w:sz="8" w:space="0" w:color="D9D9D9"/>
          <w:insideH w:val="single" w:sz="8" w:space="0" w:color="D9D9D9"/>
          <w:insideV w:val="single" w:sz="8" w:space="0" w:color="D9D9D9"/>
        </w:tblBorders>
        <w:tblLayout w:type="fixed"/>
        <w:tblLook w:val="0600" w:firstRow="0" w:lastRow="0" w:firstColumn="0" w:lastColumn="0" w:noHBand="1" w:noVBand="1"/>
      </w:tblPr>
      <w:tblGrid>
        <w:gridCol w:w="9360"/>
      </w:tblGrid>
      <w:tr w:rsidR="00F96390" w:rsidRPr="008C1C11" w14:paraId="28D8E2F8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15" w14:textId="77777777" w:rsidR="00F96390" w:rsidRPr="008C1C11" w:rsidRDefault="000D1C93">
            <w:pPr>
              <w:numPr>
                <w:ilvl w:val="0"/>
                <w:numId w:val="2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ind w:left="450" w:hanging="450"/>
              <w:rPr>
                <w:lang w:val="nl-NL"/>
              </w:rPr>
            </w:pPr>
            <w:r w:rsidRPr="008C1C11">
              <w:rPr>
                <w:b/>
                <w:lang w:val="nl-NL"/>
              </w:rPr>
              <w:t xml:space="preserve">Aanleiding en inbedding </w:t>
            </w:r>
            <w:r w:rsidRPr="008C1C11">
              <w:rPr>
                <w:lang w:val="nl-NL"/>
              </w:rPr>
              <w:t>(1 à 1,5 pagina)</w:t>
            </w:r>
          </w:p>
        </w:tc>
      </w:tr>
      <w:tr w:rsidR="00F96390" w:rsidRPr="008C1C11" w14:paraId="238810AC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16" w14:textId="77777777" w:rsidR="00F96390" w:rsidRPr="008C1C11" w:rsidRDefault="000D1C93">
            <w:p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Relevantie van het project</w:t>
            </w:r>
          </w:p>
          <w:p w14:paraId="00000017" w14:textId="77777777" w:rsidR="00F96390" w:rsidRPr="008C1C11" w:rsidRDefault="000D1C93">
            <w:pPr>
              <w:numPr>
                <w:ilvl w:val="0"/>
                <w:numId w:val="5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de aanleiding, context en onderwerp van het project;</w:t>
            </w:r>
          </w:p>
          <w:p w14:paraId="00000018" w14:textId="77777777" w:rsidR="00F96390" w:rsidRPr="008C1C11" w:rsidRDefault="000D1C93">
            <w:pPr>
              <w:numPr>
                <w:ilvl w:val="0"/>
                <w:numId w:val="5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 xml:space="preserve">Beschrijf de maatschappelijke uitdaging die de context voor het project vormt. </w:t>
            </w:r>
          </w:p>
          <w:p w14:paraId="00000019" w14:textId="77777777" w:rsidR="00F96390" w:rsidRPr="008C1C11" w:rsidRDefault="00F96390">
            <w:pPr>
              <w:rPr>
                <w:lang w:val="nl-NL"/>
              </w:rPr>
            </w:pPr>
          </w:p>
          <w:p w14:paraId="0000001A" w14:textId="77777777" w:rsidR="00F96390" w:rsidRPr="008C1C11" w:rsidRDefault="00F96390">
            <w:pPr>
              <w:rPr>
                <w:lang w:val="nl-NL"/>
              </w:rPr>
            </w:pPr>
          </w:p>
          <w:p w14:paraId="0000001B" w14:textId="77777777" w:rsidR="00F96390" w:rsidRPr="008C1C11" w:rsidRDefault="00F96390">
            <w:pPr>
              <w:rPr>
                <w:lang w:val="nl-NL"/>
              </w:rPr>
            </w:pPr>
          </w:p>
        </w:tc>
      </w:tr>
      <w:tr w:rsidR="00F96390" w:rsidRPr="008C1C11" w14:paraId="35F46263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1C" w14:textId="77777777" w:rsidR="00F96390" w:rsidRPr="008C1C11" w:rsidRDefault="000D1C93">
            <w:p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 xml:space="preserve">State of </w:t>
            </w:r>
            <w:proofErr w:type="spellStart"/>
            <w:r w:rsidRPr="008C1C11">
              <w:rPr>
                <w:color w:val="B7B7B7"/>
                <w:lang w:val="nl-NL"/>
              </w:rPr>
              <w:t>the</w:t>
            </w:r>
            <w:proofErr w:type="spellEnd"/>
            <w:r w:rsidRPr="008C1C11">
              <w:rPr>
                <w:color w:val="B7B7B7"/>
                <w:lang w:val="nl-NL"/>
              </w:rPr>
              <w:t xml:space="preserve"> art</w:t>
            </w:r>
          </w:p>
          <w:p w14:paraId="0000001D" w14:textId="77777777" w:rsidR="00F96390" w:rsidRPr="008C1C11" w:rsidRDefault="000D1C93">
            <w:pPr>
              <w:numPr>
                <w:ilvl w:val="0"/>
                <w:numId w:val="12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de huidige kennisbasis rondom dit onderwerp, evenals kennislacunes;</w:t>
            </w:r>
          </w:p>
          <w:p w14:paraId="0000001E" w14:textId="77777777" w:rsidR="00F96390" w:rsidRPr="008C1C11" w:rsidRDefault="000D1C93">
            <w:pPr>
              <w:numPr>
                <w:ilvl w:val="0"/>
                <w:numId w:val="12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ook eventuele relevante samenwerkingen en/of verbanden met andere projecten of initiatieven;</w:t>
            </w:r>
          </w:p>
          <w:p w14:paraId="0000001F" w14:textId="77777777" w:rsidR="00F96390" w:rsidRPr="008C1C11" w:rsidRDefault="000D1C93">
            <w:pPr>
              <w:numPr>
                <w:ilvl w:val="0"/>
                <w:numId w:val="12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Noteer referenties waar van toepassing.</w:t>
            </w:r>
          </w:p>
          <w:p w14:paraId="00000020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21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22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</w:tc>
      </w:tr>
    </w:tbl>
    <w:p w14:paraId="00000023" w14:textId="77777777" w:rsidR="00F96390" w:rsidRPr="008C1C11" w:rsidRDefault="00F96390">
      <w:pPr>
        <w:rPr>
          <w:lang w:val="nl-NL"/>
        </w:rPr>
      </w:pPr>
    </w:p>
    <w:p w14:paraId="00000024" w14:textId="77777777" w:rsidR="00F96390" w:rsidRPr="008C1C11" w:rsidRDefault="00F96390">
      <w:pPr>
        <w:rPr>
          <w:lang w:val="nl-NL"/>
        </w:rPr>
      </w:pPr>
    </w:p>
    <w:tbl>
      <w:tblPr>
        <w:tblStyle w:val="af1"/>
        <w:tblW w:w="9360" w:type="dxa"/>
        <w:tblInd w:w="0" w:type="dxa"/>
        <w:tblBorders>
          <w:top w:val="single" w:sz="8" w:space="0" w:color="D9D9D9"/>
          <w:left w:val="single" w:sz="8" w:space="0" w:color="D9D9D9"/>
          <w:bottom w:val="single" w:sz="8" w:space="0" w:color="D9D9D9"/>
          <w:right w:val="single" w:sz="8" w:space="0" w:color="D9D9D9"/>
          <w:insideH w:val="single" w:sz="8" w:space="0" w:color="D9D9D9"/>
          <w:insideV w:val="single" w:sz="8" w:space="0" w:color="D9D9D9"/>
        </w:tblBorders>
        <w:tblLayout w:type="fixed"/>
        <w:tblLook w:val="0600" w:firstRow="0" w:lastRow="0" w:firstColumn="0" w:lastColumn="0" w:noHBand="1" w:noVBand="1"/>
      </w:tblPr>
      <w:tblGrid>
        <w:gridCol w:w="9360"/>
      </w:tblGrid>
      <w:tr w:rsidR="00F96390" w:rsidRPr="008C1C11" w14:paraId="7B6F49E0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25" w14:textId="77777777" w:rsidR="00F96390" w:rsidRPr="008C1C11" w:rsidRDefault="000D1C93">
            <w:pPr>
              <w:numPr>
                <w:ilvl w:val="0"/>
                <w:numId w:val="2"/>
              </w:numPr>
              <w:spacing w:line="240" w:lineRule="auto"/>
              <w:ind w:left="450" w:hanging="450"/>
              <w:rPr>
                <w:lang w:val="nl-NL"/>
              </w:rPr>
            </w:pPr>
            <w:r w:rsidRPr="008C1C11">
              <w:rPr>
                <w:b/>
                <w:lang w:val="nl-NL"/>
              </w:rPr>
              <w:t xml:space="preserve">Probleemstelling en doelen </w:t>
            </w:r>
            <w:r w:rsidRPr="008C1C11">
              <w:rPr>
                <w:lang w:val="nl-NL"/>
              </w:rPr>
              <w:t>(1 à 1,5 pagina)</w:t>
            </w:r>
          </w:p>
        </w:tc>
      </w:tr>
      <w:tr w:rsidR="00F96390" w:rsidRPr="008C1C11" w14:paraId="77721560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26" w14:textId="77777777" w:rsidR="00F96390" w:rsidRPr="008C1C11" w:rsidRDefault="000D1C93">
            <w:p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Probleemstelling</w:t>
            </w:r>
          </w:p>
          <w:p w14:paraId="00000027" w14:textId="67C27201" w:rsidR="00F96390" w:rsidRPr="008C1C11" w:rsidRDefault="000D1C93">
            <w:pPr>
              <w:numPr>
                <w:ilvl w:val="0"/>
                <w:numId w:val="3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welke problemen het project wil aanpakken en welke knelpunten zich hierbij voordoen. Benoem ook de vragen uit de ontwerppraktijk</w:t>
            </w:r>
            <w:r w:rsidR="008C1C11" w:rsidRPr="008C1C11">
              <w:rPr>
                <w:color w:val="B7B7B7"/>
                <w:lang w:val="nl-NL"/>
              </w:rPr>
              <w:t>;</w:t>
            </w:r>
          </w:p>
          <w:p w14:paraId="00000028" w14:textId="16FB20C3" w:rsidR="00F96390" w:rsidRPr="008C1C11" w:rsidRDefault="000D1C93">
            <w:pPr>
              <w:numPr>
                <w:ilvl w:val="0"/>
                <w:numId w:val="3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Geef ook aan wat het project bijdraagt aan datgene wat er op dit onderwerp al gebeurt</w:t>
            </w:r>
            <w:r w:rsidR="008C1C11">
              <w:rPr>
                <w:color w:val="B7B7B7"/>
                <w:lang w:val="nl-NL"/>
              </w:rPr>
              <w:t xml:space="preserve"> en/of gebeur</w:t>
            </w:r>
            <w:r w:rsidRPr="008C1C11">
              <w:rPr>
                <w:color w:val="B7B7B7"/>
                <w:lang w:val="nl-NL"/>
              </w:rPr>
              <w:t>d is.</w:t>
            </w:r>
          </w:p>
          <w:p w14:paraId="00000029" w14:textId="77777777" w:rsidR="00F96390" w:rsidRPr="008C1C11" w:rsidRDefault="00F96390">
            <w:pPr>
              <w:rPr>
                <w:lang w:val="nl-NL"/>
              </w:rPr>
            </w:pPr>
          </w:p>
          <w:p w14:paraId="0000002A" w14:textId="77777777" w:rsidR="00F96390" w:rsidRPr="008C1C11" w:rsidRDefault="00F96390">
            <w:pPr>
              <w:rPr>
                <w:lang w:val="nl-NL"/>
              </w:rPr>
            </w:pPr>
          </w:p>
          <w:p w14:paraId="0000002B" w14:textId="77777777" w:rsidR="00F96390" w:rsidRPr="008C1C11" w:rsidRDefault="00F96390">
            <w:pPr>
              <w:rPr>
                <w:lang w:val="nl-NL"/>
              </w:rPr>
            </w:pPr>
          </w:p>
        </w:tc>
      </w:tr>
      <w:tr w:rsidR="00F96390" w:rsidRPr="008C1C11" w14:paraId="6EAAFF94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2C" w14:textId="77777777" w:rsidR="00F96390" w:rsidRPr="008C1C11" w:rsidRDefault="000D1C93">
            <w:p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Doelen en beoogde resultaten</w:t>
            </w:r>
          </w:p>
          <w:p w14:paraId="0000002D" w14:textId="77777777" w:rsidR="00F96390" w:rsidRPr="008C1C11" w:rsidRDefault="000D1C93">
            <w:pPr>
              <w:numPr>
                <w:ilvl w:val="0"/>
                <w:numId w:val="7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het doel van het project;</w:t>
            </w:r>
          </w:p>
          <w:p w14:paraId="0000002E" w14:textId="77777777" w:rsidR="00F96390" w:rsidRPr="008C1C11" w:rsidRDefault="000D1C93">
            <w:pPr>
              <w:numPr>
                <w:ilvl w:val="0"/>
                <w:numId w:val="7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de concrete resultaten die het project beoogt en de eisen waaraan deze resultaten moeten voldoen.</w:t>
            </w:r>
          </w:p>
          <w:p w14:paraId="0000002F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30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31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</w:tc>
      </w:tr>
      <w:tr w:rsidR="00F96390" w:rsidRPr="008C1C11" w14:paraId="311BCCC6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32" w14:textId="77777777" w:rsidR="00F96390" w:rsidRPr="008C1C11" w:rsidRDefault="000D1C93">
            <w:p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Impact</w:t>
            </w:r>
          </w:p>
          <w:p w14:paraId="00000033" w14:textId="77777777" w:rsidR="00F96390" w:rsidRPr="008C1C11" w:rsidRDefault="000D1C93">
            <w:pPr>
              <w:numPr>
                <w:ilvl w:val="0"/>
                <w:numId w:val="7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zo concreet mogelijk de beoogde wetenschappelijke impact van het project;</w:t>
            </w:r>
          </w:p>
          <w:p w14:paraId="00000034" w14:textId="77777777" w:rsidR="00F96390" w:rsidRPr="008C1C11" w:rsidRDefault="000D1C93">
            <w:pPr>
              <w:numPr>
                <w:ilvl w:val="0"/>
                <w:numId w:val="7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zo concreet mogelijk de beoogde maatschappelijke impact van het project;</w:t>
            </w:r>
          </w:p>
          <w:p w14:paraId="00000035" w14:textId="77777777" w:rsidR="00F96390" w:rsidRPr="008C1C11" w:rsidRDefault="000D1C93">
            <w:pPr>
              <w:numPr>
                <w:ilvl w:val="0"/>
                <w:numId w:val="7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zo concreet mogelijk de beoogde economische impact van het project.</w:t>
            </w:r>
          </w:p>
          <w:p w14:paraId="00000036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37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38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</w:tc>
      </w:tr>
    </w:tbl>
    <w:p w14:paraId="00000039" w14:textId="77777777" w:rsidR="00F96390" w:rsidRPr="008C1C11" w:rsidRDefault="00F96390">
      <w:pPr>
        <w:rPr>
          <w:lang w:val="nl-NL"/>
        </w:rPr>
      </w:pPr>
    </w:p>
    <w:p w14:paraId="0000003A" w14:textId="77777777" w:rsidR="00F96390" w:rsidRPr="008C1C11" w:rsidRDefault="00F96390">
      <w:pPr>
        <w:rPr>
          <w:lang w:val="nl-NL"/>
        </w:rPr>
      </w:pPr>
    </w:p>
    <w:tbl>
      <w:tblPr>
        <w:tblStyle w:val="af2"/>
        <w:tblW w:w="9360" w:type="dxa"/>
        <w:tblInd w:w="0" w:type="dxa"/>
        <w:tblBorders>
          <w:top w:val="single" w:sz="8" w:space="0" w:color="D9D9D9"/>
          <w:left w:val="single" w:sz="8" w:space="0" w:color="D9D9D9"/>
          <w:bottom w:val="single" w:sz="8" w:space="0" w:color="D9D9D9"/>
          <w:right w:val="single" w:sz="8" w:space="0" w:color="D9D9D9"/>
          <w:insideH w:val="single" w:sz="8" w:space="0" w:color="D9D9D9"/>
          <w:insideV w:val="single" w:sz="8" w:space="0" w:color="D9D9D9"/>
        </w:tblBorders>
        <w:tblLayout w:type="fixed"/>
        <w:tblLook w:val="0600" w:firstRow="0" w:lastRow="0" w:firstColumn="0" w:lastColumn="0" w:noHBand="1" w:noVBand="1"/>
      </w:tblPr>
      <w:tblGrid>
        <w:gridCol w:w="9360"/>
      </w:tblGrid>
      <w:tr w:rsidR="00F96390" w:rsidRPr="008C1C11" w14:paraId="128B9316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3B" w14:textId="77777777" w:rsidR="00F96390" w:rsidRPr="008C1C11" w:rsidRDefault="000D1C93">
            <w:pPr>
              <w:numPr>
                <w:ilvl w:val="0"/>
                <w:numId w:val="2"/>
              </w:numPr>
              <w:ind w:left="450" w:hanging="450"/>
              <w:rPr>
                <w:lang w:val="nl-NL"/>
              </w:rPr>
            </w:pPr>
            <w:r w:rsidRPr="008C1C11">
              <w:rPr>
                <w:b/>
                <w:lang w:val="nl-NL"/>
              </w:rPr>
              <w:t>Meerwaarde van het project</w:t>
            </w:r>
            <w:r w:rsidRPr="008C1C11">
              <w:rPr>
                <w:lang w:val="nl-NL"/>
              </w:rPr>
              <w:t xml:space="preserve"> (0,5 pagina)</w:t>
            </w:r>
          </w:p>
        </w:tc>
      </w:tr>
      <w:tr w:rsidR="00F96390" w:rsidRPr="008C1C11" w14:paraId="0F966D97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40" w14:textId="0552C3A7" w:rsidR="00F96390" w:rsidRPr="008C1C11" w:rsidRDefault="000D1C93">
            <w:p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 xml:space="preserve">Geef een onderbouwing van de wijze waarop dit project meerwaarde levert voor de </w:t>
            </w:r>
            <w:r w:rsidR="00A93ADC" w:rsidRPr="008C1C11">
              <w:rPr>
                <w:color w:val="B7B7B7"/>
                <w:lang w:val="nl-NL"/>
              </w:rPr>
              <w:t>ICT</w:t>
            </w:r>
            <w:r w:rsidR="008C1C11">
              <w:rPr>
                <w:color w:val="B7B7B7"/>
                <w:lang w:val="nl-NL"/>
              </w:rPr>
              <w:t>-</w:t>
            </w:r>
            <w:r w:rsidR="00A93ADC" w:rsidRPr="008C1C11">
              <w:rPr>
                <w:color w:val="B7B7B7"/>
                <w:lang w:val="nl-NL"/>
              </w:rPr>
              <w:t>sector</w:t>
            </w:r>
            <w:r w:rsidRPr="008C1C11">
              <w:rPr>
                <w:color w:val="B7B7B7"/>
                <w:lang w:val="nl-NL"/>
              </w:rPr>
              <w:t>. Onderbouw dit door specifieke thema’s of vraagstukken te noemen waar het project aan werkt die voortkomen uit</w:t>
            </w:r>
            <w:r w:rsidR="00A93ADC" w:rsidRPr="008C1C11">
              <w:rPr>
                <w:color w:val="B7B7B7"/>
                <w:lang w:val="nl-NL"/>
              </w:rPr>
              <w:t xml:space="preserve"> de KIA Digitalisering</w:t>
            </w:r>
            <w:r w:rsidR="00D32CC3" w:rsidRPr="008C1C11">
              <w:rPr>
                <w:color w:val="B7B7B7"/>
                <w:lang w:val="nl-NL"/>
              </w:rPr>
              <w:t>.</w:t>
            </w:r>
          </w:p>
          <w:p w14:paraId="00000041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42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</w:tc>
      </w:tr>
    </w:tbl>
    <w:p w14:paraId="00000043" w14:textId="77777777" w:rsidR="00F96390" w:rsidRPr="008C1C11" w:rsidRDefault="00F96390">
      <w:pPr>
        <w:spacing w:line="240" w:lineRule="auto"/>
        <w:rPr>
          <w:lang w:val="nl-NL"/>
        </w:rPr>
      </w:pPr>
    </w:p>
    <w:p w14:paraId="00000044" w14:textId="77777777" w:rsidR="00F96390" w:rsidRPr="008C1C11" w:rsidRDefault="00F96390">
      <w:pPr>
        <w:rPr>
          <w:lang w:val="nl-NL"/>
        </w:rPr>
      </w:pPr>
    </w:p>
    <w:tbl>
      <w:tblPr>
        <w:tblStyle w:val="af3"/>
        <w:tblW w:w="9360" w:type="dxa"/>
        <w:tblInd w:w="0" w:type="dxa"/>
        <w:tblBorders>
          <w:top w:val="single" w:sz="8" w:space="0" w:color="D9D9D9"/>
          <w:left w:val="single" w:sz="8" w:space="0" w:color="D9D9D9"/>
          <w:bottom w:val="single" w:sz="8" w:space="0" w:color="D9D9D9"/>
          <w:right w:val="single" w:sz="8" w:space="0" w:color="D9D9D9"/>
          <w:insideH w:val="single" w:sz="8" w:space="0" w:color="D9D9D9"/>
          <w:insideV w:val="single" w:sz="8" w:space="0" w:color="D9D9D9"/>
        </w:tblBorders>
        <w:tblLayout w:type="fixed"/>
        <w:tblLook w:val="0600" w:firstRow="0" w:lastRow="0" w:firstColumn="0" w:lastColumn="0" w:noHBand="1" w:noVBand="1"/>
      </w:tblPr>
      <w:tblGrid>
        <w:gridCol w:w="9360"/>
      </w:tblGrid>
      <w:tr w:rsidR="00F96390" w:rsidRPr="008C1C11" w14:paraId="18F6EEFB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45" w14:textId="77777777" w:rsidR="00F96390" w:rsidRPr="008C1C11" w:rsidRDefault="000D1C93">
            <w:pPr>
              <w:numPr>
                <w:ilvl w:val="0"/>
                <w:numId w:val="2"/>
              </w:numPr>
              <w:ind w:left="450"/>
              <w:rPr>
                <w:lang w:val="nl-NL"/>
              </w:rPr>
            </w:pPr>
            <w:r w:rsidRPr="008C1C11">
              <w:rPr>
                <w:b/>
                <w:lang w:val="nl-NL"/>
              </w:rPr>
              <w:t>Aanpak (</w:t>
            </w:r>
            <w:r w:rsidRPr="008C1C11">
              <w:rPr>
                <w:lang w:val="nl-NL"/>
              </w:rPr>
              <w:t>1,5 pagina)</w:t>
            </w:r>
          </w:p>
        </w:tc>
      </w:tr>
      <w:tr w:rsidR="00F96390" w:rsidRPr="008C1C11" w14:paraId="543AE4B4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46" w14:textId="77777777" w:rsidR="00F96390" w:rsidRPr="008C1C11" w:rsidRDefault="000D1C93">
            <w:p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Onderzoeksvragen en/of uitdaging</w:t>
            </w:r>
          </w:p>
          <w:p w14:paraId="00000047" w14:textId="77777777" w:rsidR="00F96390" w:rsidRPr="008C1C11" w:rsidRDefault="000D1C93">
            <w:pPr>
              <w:numPr>
                <w:ilvl w:val="0"/>
                <w:numId w:val="3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de expliciete vragen waarop het project een antwoord zoekt;</w:t>
            </w:r>
          </w:p>
          <w:p w14:paraId="00000048" w14:textId="77777777" w:rsidR="00F96390" w:rsidRPr="008C1C11" w:rsidRDefault="00F96390">
            <w:pPr>
              <w:rPr>
                <w:lang w:val="nl-NL"/>
              </w:rPr>
            </w:pPr>
          </w:p>
          <w:p w14:paraId="00000049" w14:textId="77777777" w:rsidR="00F96390" w:rsidRPr="008C1C11" w:rsidRDefault="00F96390">
            <w:pPr>
              <w:rPr>
                <w:lang w:val="nl-NL"/>
              </w:rPr>
            </w:pPr>
          </w:p>
          <w:p w14:paraId="0000004A" w14:textId="77777777" w:rsidR="00F96390" w:rsidRPr="008C1C11" w:rsidRDefault="00F96390">
            <w:pPr>
              <w:rPr>
                <w:lang w:val="nl-NL"/>
              </w:rPr>
            </w:pPr>
          </w:p>
        </w:tc>
      </w:tr>
      <w:tr w:rsidR="00F96390" w:rsidRPr="008C1C11" w14:paraId="7264BF34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4B" w14:textId="77777777" w:rsidR="00F96390" w:rsidRPr="008C1C11" w:rsidRDefault="000D1C93">
            <w:p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lastRenderedPageBreak/>
              <w:t>Overzicht activiteiten</w:t>
            </w:r>
          </w:p>
          <w:p w14:paraId="0000004C" w14:textId="77777777" w:rsidR="00F96390" w:rsidRPr="008C1C11" w:rsidRDefault="000D1C93">
            <w:pPr>
              <w:numPr>
                <w:ilvl w:val="0"/>
                <w:numId w:val="9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 xml:space="preserve">Geef een overzicht en tijdschema van de onderverdeling van het project in fasen/werkpakketten, en hun doelen, werkzaamheden, </w:t>
            </w:r>
            <w:proofErr w:type="spellStart"/>
            <w:r w:rsidRPr="008C1C11">
              <w:rPr>
                <w:color w:val="B7B7B7"/>
                <w:lang w:val="nl-NL"/>
              </w:rPr>
              <w:t>milestones</w:t>
            </w:r>
            <w:proofErr w:type="spellEnd"/>
            <w:r w:rsidRPr="008C1C11">
              <w:rPr>
                <w:color w:val="B7B7B7"/>
                <w:lang w:val="nl-NL"/>
              </w:rPr>
              <w:t>, etc.</w:t>
            </w:r>
          </w:p>
          <w:p w14:paraId="0000004D" w14:textId="7546CC1D" w:rsidR="00F96390" w:rsidRPr="008C1C11" w:rsidRDefault="00F96390" w:rsidP="004C2998">
            <w:pPr>
              <w:spacing w:line="240" w:lineRule="auto"/>
              <w:ind w:left="720"/>
              <w:rPr>
                <w:color w:val="B7B7B7"/>
                <w:lang w:val="nl-NL"/>
              </w:rPr>
            </w:pPr>
          </w:p>
          <w:p w14:paraId="0000004E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4F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50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</w:tc>
      </w:tr>
    </w:tbl>
    <w:p w14:paraId="00000051" w14:textId="77777777" w:rsidR="00F96390" w:rsidRPr="008C1C11" w:rsidRDefault="00F96390">
      <w:pPr>
        <w:rPr>
          <w:lang w:val="nl-NL"/>
        </w:rPr>
      </w:pPr>
    </w:p>
    <w:p w14:paraId="00000052" w14:textId="77777777" w:rsidR="00F96390" w:rsidRPr="008C1C11" w:rsidRDefault="00F96390">
      <w:pPr>
        <w:rPr>
          <w:lang w:val="nl-NL"/>
        </w:rPr>
      </w:pPr>
    </w:p>
    <w:tbl>
      <w:tblPr>
        <w:tblStyle w:val="af4"/>
        <w:tblW w:w="9360" w:type="dxa"/>
        <w:tblInd w:w="0" w:type="dxa"/>
        <w:tblBorders>
          <w:top w:val="single" w:sz="8" w:space="0" w:color="D9D9D9"/>
          <w:left w:val="single" w:sz="8" w:space="0" w:color="D9D9D9"/>
          <w:bottom w:val="single" w:sz="8" w:space="0" w:color="D9D9D9"/>
          <w:right w:val="single" w:sz="8" w:space="0" w:color="D9D9D9"/>
          <w:insideH w:val="single" w:sz="8" w:space="0" w:color="D9D9D9"/>
          <w:insideV w:val="single" w:sz="8" w:space="0" w:color="D9D9D9"/>
        </w:tblBorders>
        <w:tblLayout w:type="fixed"/>
        <w:tblLook w:val="0600" w:firstRow="0" w:lastRow="0" w:firstColumn="0" w:lastColumn="0" w:noHBand="1" w:noVBand="1"/>
      </w:tblPr>
      <w:tblGrid>
        <w:gridCol w:w="9360"/>
      </w:tblGrid>
      <w:tr w:rsidR="00F96390" w:rsidRPr="008C1C11" w14:paraId="1E082AB9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53" w14:textId="77777777" w:rsidR="00F96390" w:rsidRPr="008C1C11" w:rsidRDefault="000D1C93">
            <w:pPr>
              <w:numPr>
                <w:ilvl w:val="0"/>
                <w:numId w:val="2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ind w:left="450" w:hanging="450"/>
              <w:rPr>
                <w:lang w:val="nl-NL"/>
              </w:rPr>
            </w:pPr>
            <w:r w:rsidRPr="008C1C11">
              <w:rPr>
                <w:b/>
                <w:lang w:val="nl-NL"/>
              </w:rPr>
              <w:t>Kennisdisseminatie en valorisatie (</w:t>
            </w:r>
            <w:r w:rsidRPr="008C1C11">
              <w:rPr>
                <w:lang w:val="nl-NL"/>
              </w:rPr>
              <w:t>0,5 pagina)</w:t>
            </w:r>
          </w:p>
        </w:tc>
      </w:tr>
      <w:tr w:rsidR="00F96390" w:rsidRPr="008C1C11" w14:paraId="3A5BC636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54" w14:textId="77777777" w:rsidR="00F96390" w:rsidRPr="008C1C11" w:rsidRDefault="000D1C93">
            <w:p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Kennisdeling</w:t>
            </w:r>
          </w:p>
          <w:p w14:paraId="00000055" w14:textId="77777777" w:rsidR="00F96390" w:rsidRPr="008C1C11" w:rsidRDefault="000D1C93">
            <w:pPr>
              <w:numPr>
                <w:ilvl w:val="0"/>
                <w:numId w:val="8"/>
              </w:numPr>
              <w:rPr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hoe de opgedane kennis wordt gedocumenteerd ten behoeve van verspreiding.</w:t>
            </w:r>
          </w:p>
          <w:p w14:paraId="00000056" w14:textId="77777777" w:rsidR="00F96390" w:rsidRPr="008C1C11" w:rsidRDefault="000D1C93">
            <w:pPr>
              <w:numPr>
                <w:ilvl w:val="0"/>
                <w:numId w:val="8"/>
              </w:numPr>
              <w:rPr>
                <w:lang w:val="nl-NL"/>
              </w:rPr>
            </w:pPr>
            <w:r w:rsidRPr="008C1C11">
              <w:rPr>
                <w:color w:val="B7B7B7"/>
                <w:lang w:val="nl-NL"/>
              </w:rPr>
              <w:t xml:space="preserve">Beschrijf hoe de opgedane kennis actief wordt verspreid, binnen en buiten het project, en bij welke doelgroepen. </w:t>
            </w:r>
            <w:r w:rsidRPr="008C1C11">
              <w:rPr>
                <w:lang w:val="nl-NL"/>
              </w:rPr>
              <w:tab/>
            </w:r>
            <w:r w:rsidRPr="008C1C11">
              <w:rPr>
                <w:lang w:val="nl-NL"/>
              </w:rPr>
              <w:tab/>
            </w:r>
            <w:r w:rsidRPr="008C1C11">
              <w:rPr>
                <w:lang w:val="nl-NL"/>
              </w:rPr>
              <w:tab/>
            </w:r>
            <w:r w:rsidRPr="008C1C11">
              <w:rPr>
                <w:lang w:val="nl-NL"/>
              </w:rPr>
              <w:tab/>
            </w:r>
            <w:r w:rsidRPr="008C1C11">
              <w:rPr>
                <w:lang w:val="nl-NL"/>
              </w:rPr>
              <w:tab/>
            </w:r>
            <w:r w:rsidRPr="008C1C11">
              <w:rPr>
                <w:lang w:val="nl-NL"/>
              </w:rPr>
              <w:tab/>
            </w:r>
            <w:r w:rsidRPr="008C1C11">
              <w:rPr>
                <w:lang w:val="nl-NL"/>
              </w:rPr>
              <w:tab/>
            </w:r>
            <w:r w:rsidRPr="008C1C11">
              <w:rPr>
                <w:lang w:val="nl-NL"/>
              </w:rPr>
              <w:tab/>
            </w:r>
          </w:p>
          <w:p w14:paraId="00000057" w14:textId="77777777" w:rsidR="00F96390" w:rsidRPr="008C1C11" w:rsidRDefault="00F96390">
            <w:pPr>
              <w:rPr>
                <w:color w:val="B7B7B7"/>
                <w:lang w:val="nl-NL"/>
              </w:rPr>
            </w:pPr>
          </w:p>
          <w:p w14:paraId="00000058" w14:textId="77777777" w:rsidR="00F96390" w:rsidRPr="008C1C11" w:rsidRDefault="00F96390">
            <w:pPr>
              <w:rPr>
                <w:color w:val="B7B7B7"/>
                <w:lang w:val="nl-NL"/>
              </w:rPr>
            </w:pPr>
          </w:p>
          <w:p w14:paraId="00000059" w14:textId="77777777" w:rsidR="00F96390" w:rsidRPr="008C1C11" w:rsidRDefault="00F96390">
            <w:pPr>
              <w:rPr>
                <w:color w:val="B7B7B7"/>
                <w:lang w:val="nl-NL"/>
              </w:rPr>
            </w:pPr>
          </w:p>
        </w:tc>
      </w:tr>
      <w:tr w:rsidR="00F96390" w:rsidRPr="008C1C11" w14:paraId="6DCFD8A3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5A" w14:textId="77777777" w:rsidR="00F96390" w:rsidRPr="008C1C11" w:rsidRDefault="000D1C93">
            <w:p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Implementatie</w:t>
            </w:r>
          </w:p>
          <w:p w14:paraId="0000005B" w14:textId="77777777" w:rsidR="00F96390" w:rsidRPr="008C1C11" w:rsidRDefault="000D1C93">
            <w:pPr>
              <w:numPr>
                <w:ilvl w:val="0"/>
                <w:numId w:val="11"/>
              </w:num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wie de resultaten van het project gaan gebruiken en hoe daarvoor gezorgd wordt.</w:t>
            </w:r>
          </w:p>
          <w:p w14:paraId="0000005C" w14:textId="77777777" w:rsidR="00F96390" w:rsidRPr="008C1C11" w:rsidRDefault="00F96390">
            <w:pPr>
              <w:rPr>
                <w:lang w:val="nl-NL"/>
              </w:rPr>
            </w:pPr>
          </w:p>
          <w:p w14:paraId="0000005D" w14:textId="77777777" w:rsidR="00F96390" w:rsidRPr="008C1C11" w:rsidRDefault="00F96390">
            <w:pPr>
              <w:rPr>
                <w:lang w:val="nl-NL"/>
              </w:rPr>
            </w:pPr>
          </w:p>
          <w:p w14:paraId="0000005E" w14:textId="77777777" w:rsidR="00F96390" w:rsidRPr="008C1C11" w:rsidRDefault="00F96390">
            <w:pPr>
              <w:rPr>
                <w:lang w:val="nl-NL"/>
              </w:rPr>
            </w:pPr>
          </w:p>
        </w:tc>
      </w:tr>
    </w:tbl>
    <w:p w14:paraId="0000005F" w14:textId="77777777" w:rsidR="00F96390" w:rsidRPr="008C1C11" w:rsidRDefault="00F96390">
      <w:pPr>
        <w:spacing w:line="240" w:lineRule="auto"/>
        <w:rPr>
          <w:lang w:val="nl-NL"/>
        </w:rPr>
      </w:pPr>
    </w:p>
    <w:p w14:paraId="00000060" w14:textId="77777777" w:rsidR="00F96390" w:rsidRPr="008C1C11" w:rsidRDefault="00F96390">
      <w:pPr>
        <w:rPr>
          <w:lang w:val="nl-NL"/>
        </w:rPr>
      </w:pPr>
    </w:p>
    <w:tbl>
      <w:tblPr>
        <w:tblStyle w:val="af5"/>
        <w:tblW w:w="9360" w:type="dxa"/>
        <w:tblInd w:w="0" w:type="dxa"/>
        <w:tblBorders>
          <w:top w:val="single" w:sz="8" w:space="0" w:color="D9D9D9"/>
          <w:left w:val="single" w:sz="8" w:space="0" w:color="D9D9D9"/>
          <w:bottom w:val="single" w:sz="8" w:space="0" w:color="D9D9D9"/>
          <w:right w:val="single" w:sz="8" w:space="0" w:color="D9D9D9"/>
          <w:insideH w:val="single" w:sz="8" w:space="0" w:color="D9D9D9"/>
          <w:insideV w:val="single" w:sz="8" w:space="0" w:color="D9D9D9"/>
        </w:tblBorders>
        <w:tblLayout w:type="fixed"/>
        <w:tblLook w:val="0600" w:firstRow="0" w:lastRow="0" w:firstColumn="0" w:lastColumn="0" w:noHBand="1" w:noVBand="1"/>
      </w:tblPr>
      <w:tblGrid>
        <w:gridCol w:w="9360"/>
      </w:tblGrid>
      <w:tr w:rsidR="00F96390" w:rsidRPr="008C1C11" w14:paraId="59B6C8F1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61" w14:textId="77777777" w:rsidR="00F96390" w:rsidRPr="008C1C11" w:rsidRDefault="000D1C93">
            <w:pPr>
              <w:numPr>
                <w:ilvl w:val="0"/>
                <w:numId w:val="2"/>
              </w:numPr>
              <w:pBdr>
                <w:top w:val="nil"/>
                <w:left w:val="nil"/>
                <w:bottom w:val="nil"/>
                <w:right w:val="nil"/>
                <w:between w:val="nil"/>
              </w:pBdr>
              <w:ind w:left="450" w:hanging="450"/>
              <w:rPr>
                <w:lang w:val="nl-NL"/>
              </w:rPr>
            </w:pPr>
            <w:r w:rsidRPr="008C1C11">
              <w:rPr>
                <w:b/>
                <w:lang w:val="nl-NL"/>
              </w:rPr>
              <w:t>Organisatie en financiering (</w:t>
            </w:r>
            <w:r w:rsidRPr="008C1C11">
              <w:rPr>
                <w:lang w:val="nl-NL"/>
              </w:rPr>
              <w:t>1 pagina)</w:t>
            </w:r>
          </w:p>
        </w:tc>
      </w:tr>
      <w:tr w:rsidR="00F96390" w:rsidRPr="008C1C11" w14:paraId="5447BCC3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62" w14:textId="77777777" w:rsidR="00F96390" w:rsidRPr="008C1C11" w:rsidRDefault="000D1C93">
            <w:p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Planning en voortgang</w:t>
            </w:r>
          </w:p>
          <w:p w14:paraId="00000063" w14:textId="77777777" w:rsidR="00F96390" w:rsidRPr="008C1C11" w:rsidRDefault="000D1C93">
            <w:pPr>
              <w:numPr>
                <w:ilvl w:val="0"/>
                <w:numId w:val="10"/>
              </w:num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Beschrijf de manier waarop binnen het project wordt toegezien op voortgang.</w:t>
            </w:r>
          </w:p>
          <w:p w14:paraId="00000064" w14:textId="77777777" w:rsidR="00F96390" w:rsidRPr="008C1C11" w:rsidRDefault="00F96390">
            <w:pPr>
              <w:rPr>
                <w:lang w:val="nl-NL"/>
              </w:rPr>
            </w:pPr>
          </w:p>
          <w:p w14:paraId="00000065" w14:textId="77777777" w:rsidR="00F96390" w:rsidRPr="008C1C11" w:rsidRDefault="00F96390">
            <w:pPr>
              <w:rPr>
                <w:lang w:val="nl-NL"/>
              </w:rPr>
            </w:pPr>
          </w:p>
          <w:p w14:paraId="00000066" w14:textId="77777777" w:rsidR="00F96390" w:rsidRPr="008C1C11" w:rsidRDefault="00F96390">
            <w:pPr>
              <w:rPr>
                <w:lang w:val="nl-NL"/>
              </w:rPr>
            </w:pPr>
          </w:p>
        </w:tc>
      </w:tr>
      <w:tr w:rsidR="00F96390" w:rsidRPr="008C1C11" w14:paraId="5F215E4D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67" w14:textId="77777777" w:rsidR="00F96390" w:rsidRPr="008C1C11" w:rsidRDefault="000D1C93">
            <w:p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Financiering</w:t>
            </w:r>
          </w:p>
          <w:p w14:paraId="00000068" w14:textId="77777777" w:rsidR="00F96390" w:rsidRPr="008C1C11" w:rsidRDefault="000D1C93">
            <w:pPr>
              <w:numPr>
                <w:ilvl w:val="0"/>
                <w:numId w:val="10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Voeg details over de financiering van het project bij via het Begrotingsformat.</w:t>
            </w:r>
          </w:p>
          <w:p w14:paraId="00000069" w14:textId="77777777" w:rsidR="00F96390" w:rsidRPr="008C1C11" w:rsidRDefault="000D1C93">
            <w:pPr>
              <w:numPr>
                <w:ilvl w:val="0"/>
                <w:numId w:val="10"/>
              </w:numPr>
              <w:spacing w:line="240" w:lineRule="auto"/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 xml:space="preserve">Geef waar nodig een toelichting over de relatie tussen projectplan en begroting, </w:t>
            </w:r>
            <w:proofErr w:type="spellStart"/>
            <w:r w:rsidRPr="008C1C11">
              <w:rPr>
                <w:color w:val="B7B7B7"/>
                <w:lang w:val="nl-NL"/>
              </w:rPr>
              <w:t>bijv</w:t>
            </w:r>
            <w:proofErr w:type="spellEnd"/>
            <w:r w:rsidRPr="008C1C11">
              <w:rPr>
                <w:color w:val="B7B7B7"/>
                <w:lang w:val="nl-NL"/>
              </w:rPr>
              <w:t xml:space="preserve"> kosten per fase/werkpakket.</w:t>
            </w:r>
          </w:p>
          <w:p w14:paraId="0000006A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6B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  <w:p w14:paraId="0000006C" w14:textId="77777777" w:rsidR="00F96390" w:rsidRPr="008C1C11" w:rsidRDefault="00F96390">
            <w:pPr>
              <w:spacing w:line="240" w:lineRule="auto"/>
              <w:rPr>
                <w:lang w:val="nl-NL"/>
              </w:rPr>
            </w:pPr>
          </w:p>
        </w:tc>
      </w:tr>
      <w:tr w:rsidR="00F96390" w:rsidRPr="008C1C11" w14:paraId="1E2BAB88" w14:textId="77777777">
        <w:tc>
          <w:tcPr>
            <w:tcW w:w="9360" w:type="dxa"/>
            <w:shd w:val="clear" w:color="auto" w:fill="auto"/>
            <w:tcMar>
              <w:top w:w="100" w:type="dxa"/>
              <w:left w:w="100" w:type="dxa"/>
              <w:bottom w:w="100" w:type="dxa"/>
              <w:right w:w="100" w:type="dxa"/>
            </w:tcMar>
          </w:tcPr>
          <w:p w14:paraId="0000006D" w14:textId="77777777" w:rsidR="00F96390" w:rsidRPr="008C1C11" w:rsidRDefault="000D1C93">
            <w:p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lastRenderedPageBreak/>
              <w:t>Netwerk</w:t>
            </w:r>
          </w:p>
          <w:p w14:paraId="0000006E" w14:textId="77777777" w:rsidR="00F96390" w:rsidRPr="008C1C11" w:rsidRDefault="000D1C93">
            <w:pPr>
              <w:numPr>
                <w:ilvl w:val="0"/>
                <w:numId w:val="6"/>
              </w:numPr>
              <w:rPr>
                <w:color w:val="B7B7B7"/>
                <w:lang w:val="nl-NL"/>
              </w:rPr>
            </w:pPr>
            <w:r w:rsidRPr="008C1C11">
              <w:rPr>
                <w:color w:val="B7B7B7"/>
                <w:lang w:val="nl-NL"/>
              </w:rPr>
              <w:t>Hoe wordt het project ingebed, gematcht, genetwerkt etc.?</w:t>
            </w:r>
          </w:p>
          <w:p w14:paraId="0000006F" w14:textId="77777777" w:rsidR="00F96390" w:rsidRPr="008C1C11" w:rsidRDefault="00F96390">
            <w:pPr>
              <w:rPr>
                <w:lang w:val="nl-NL"/>
              </w:rPr>
            </w:pPr>
          </w:p>
          <w:p w14:paraId="00000070" w14:textId="77777777" w:rsidR="00F96390" w:rsidRPr="008C1C11" w:rsidRDefault="00F96390">
            <w:pPr>
              <w:rPr>
                <w:lang w:val="nl-NL"/>
              </w:rPr>
            </w:pPr>
          </w:p>
          <w:p w14:paraId="00000071" w14:textId="77777777" w:rsidR="00F96390" w:rsidRPr="008C1C11" w:rsidRDefault="00F96390">
            <w:pPr>
              <w:rPr>
                <w:lang w:val="nl-NL"/>
              </w:rPr>
            </w:pPr>
          </w:p>
        </w:tc>
      </w:tr>
    </w:tbl>
    <w:p w14:paraId="00000072" w14:textId="77777777" w:rsidR="00F96390" w:rsidRPr="008C1C11" w:rsidRDefault="00F96390">
      <w:pPr>
        <w:rPr>
          <w:color w:val="FF00FF"/>
          <w:lang w:val="nl-NL"/>
        </w:rPr>
      </w:pPr>
    </w:p>
    <w:p w14:paraId="00000093" w14:textId="77777777" w:rsidR="00F96390" w:rsidRPr="008C1C11" w:rsidRDefault="00F96390">
      <w:pPr>
        <w:rPr>
          <w:lang w:val="nl-NL"/>
        </w:rPr>
      </w:pPr>
    </w:p>
    <w:p w14:paraId="00000094" w14:textId="77777777" w:rsidR="00F96390" w:rsidRPr="008C1C11" w:rsidRDefault="00F96390">
      <w:pPr>
        <w:rPr>
          <w:color w:val="76A5AF"/>
          <w:highlight w:val="yellow"/>
          <w:lang w:val="nl-NL"/>
        </w:rPr>
      </w:pPr>
    </w:p>
    <w:sectPr w:rsidR="00F96390" w:rsidRPr="008C1C11" w:rsidSect="00436540">
      <w:headerReference w:type="default" r:id="rId11"/>
      <w:footerReference w:type="even" r:id="rId12"/>
      <w:footerReference w:type="default" r:id="rId13"/>
      <w:headerReference w:type="first" r:id="rId14"/>
      <w:footerReference w:type="first" r:id="rId15"/>
      <w:pgSz w:w="12240" w:h="15840"/>
      <w:pgMar w:top="1440" w:right="1440" w:bottom="1440" w:left="1440" w:header="720" w:footer="720" w:gutter="0"/>
      <w:pgNumType w:start="1"/>
      <w:cols w:space="708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8F135B4" w14:textId="77777777" w:rsidR="004D09C6" w:rsidRDefault="004D09C6">
      <w:pPr>
        <w:spacing w:line="240" w:lineRule="auto"/>
      </w:pPr>
      <w:r>
        <w:separator/>
      </w:r>
    </w:p>
  </w:endnote>
  <w:endnote w:type="continuationSeparator" w:id="0">
    <w:p w14:paraId="36EA0707" w14:textId="77777777" w:rsidR="004D09C6" w:rsidRDefault="004D09C6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  <w:embedRegular r:id="rId1" w:fontKey="{D243D92C-5720-3F43-A498-9059E7A98765}"/>
    <w:embedBold r:id="rId2" w:fontKey="{E61C73EA-6BF7-4C48-BD24-6F94A5290F73}"/>
    <w:embedItalic r:id="rId3" w:fontKey="{7976E6DC-949E-9944-8B1A-1DF327647320}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  <w:embedRegular r:id="rId4" w:fontKey="{17AABB14-B545-304C-B75A-1E7ACAEF7566}"/>
  </w:font>
  <w:font w:name="Noto Sans Symbols">
    <w:altName w:val="Calibri"/>
    <w:panose1 w:val="020B0604020202020204"/>
    <w:charset w:val="00"/>
    <w:family w:val="auto"/>
    <w:pitch w:val="default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  <w:embedRegular r:id="rId6" w:fontKey="{F973CFAC-F8D0-4148-A5EF-D326636363D5}"/>
  </w:font>
  <w:font w:name="Helvetica Neue">
    <w:panose1 w:val="02000503000000020004"/>
    <w:charset w:val="00"/>
    <w:family w:val="auto"/>
    <w:pitch w:val="variable"/>
    <w:sig w:usb0="E50002FF" w:usb1="500079DB" w:usb2="00000010" w:usb3="00000000" w:csb0="00000001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9" w:fontKey="{2F43FAFF-3C3E-BF4C-B4A2-B9B118A1A5BE}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  <w:embedRegular r:id="rId10" w:fontKey="{63CE2C94-C775-CB4F-86EC-3B59A4F749C2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inanummer"/>
      </w:rPr>
      <w:id w:val="1501924528"/>
      <w:docPartObj>
        <w:docPartGallery w:val="Page Numbers (Bottom of Page)"/>
        <w:docPartUnique/>
      </w:docPartObj>
    </w:sdtPr>
    <w:sdtContent>
      <w:p w14:paraId="576087D4" w14:textId="350C1D09" w:rsidR="008C1C11" w:rsidRDefault="008C1C11" w:rsidP="0028529A">
        <w:pPr>
          <w:pStyle w:val="Voettekst"/>
          <w:framePr w:wrap="none" w:vAnchor="text" w:hAnchor="margin" w:xAlign="center" w:y="1"/>
          <w:rPr>
            <w:rStyle w:val="Paginanummer"/>
          </w:rPr>
        </w:pPr>
        <w:r>
          <w:rPr>
            <w:rStyle w:val="Paginanummer"/>
          </w:rPr>
          <w:fldChar w:fldCharType="begin"/>
        </w:r>
        <w:r>
          <w:rPr>
            <w:rStyle w:val="Paginanummer"/>
          </w:rPr>
          <w:instrText xml:space="preserve"> PAGE </w:instrText>
        </w:r>
        <w:r>
          <w:rPr>
            <w:rStyle w:val="Paginanummer"/>
          </w:rPr>
          <w:fldChar w:fldCharType="end"/>
        </w:r>
      </w:p>
    </w:sdtContent>
  </w:sdt>
  <w:p w14:paraId="55529982" w14:textId="77777777" w:rsidR="008C1C11" w:rsidRDefault="008C1C11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inanummer"/>
      </w:rPr>
      <w:id w:val="979269005"/>
      <w:docPartObj>
        <w:docPartGallery w:val="Page Numbers (Bottom of Page)"/>
        <w:docPartUnique/>
      </w:docPartObj>
    </w:sdtPr>
    <w:sdtContent>
      <w:p w14:paraId="43E614BC" w14:textId="049546EB" w:rsidR="008C1C11" w:rsidRDefault="008C1C11" w:rsidP="0028529A">
        <w:pPr>
          <w:pStyle w:val="Voettekst"/>
          <w:framePr w:wrap="none" w:vAnchor="text" w:hAnchor="margin" w:xAlign="center" w:y="1"/>
          <w:rPr>
            <w:rStyle w:val="Paginanummer"/>
          </w:rPr>
        </w:pPr>
        <w:r>
          <w:rPr>
            <w:rStyle w:val="Paginanummer"/>
          </w:rPr>
          <w:fldChar w:fldCharType="begin"/>
        </w:r>
        <w:r>
          <w:rPr>
            <w:rStyle w:val="Paginanummer"/>
          </w:rPr>
          <w:instrText xml:space="preserve"> PAGE </w:instrText>
        </w:r>
        <w:r>
          <w:rPr>
            <w:rStyle w:val="Paginanummer"/>
          </w:rPr>
          <w:fldChar w:fldCharType="separate"/>
        </w:r>
        <w:r>
          <w:rPr>
            <w:rStyle w:val="Paginanummer"/>
            <w:noProof/>
          </w:rPr>
          <w:t>1</w:t>
        </w:r>
        <w:r>
          <w:rPr>
            <w:rStyle w:val="Paginanummer"/>
          </w:rPr>
          <w:fldChar w:fldCharType="end"/>
        </w:r>
      </w:p>
    </w:sdtContent>
  </w:sdt>
  <w:p w14:paraId="14D83EF8" w14:textId="46F45A34" w:rsidR="00436540" w:rsidRPr="00436540" w:rsidRDefault="00436540" w:rsidP="00436540">
    <w:pPr>
      <w:pStyle w:val="Voettekst"/>
      <w:rPr>
        <w:rFonts w:ascii="Calibri" w:eastAsia="Calibri" w:hAnsi="Calibri" w:cs="Calibri"/>
        <w:color w:val="009BD4"/>
        <w:sz w:val="16"/>
        <w:szCs w:val="16"/>
        <w:lang w:val="nl-NL"/>
      </w:rPr>
    </w:pPr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 xml:space="preserve">Stichting TKI ICT </w:t>
    </w:r>
    <w:proofErr w:type="spellStart"/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>PPSi</w:t>
    </w:r>
    <w:proofErr w:type="spellEnd"/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 xml:space="preserve"> </w:t>
    </w:r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>Sta</w:t>
    </w:r>
    <w:r>
      <w:rPr>
        <w:rFonts w:ascii="Calibri" w:eastAsia="Calibri" w:hAnsi="Calibri" w:cs="Calibri"/>
        <w:color w:val="009BD4"/>
        <w:sz w:val="16"/>
        <w:szCs w:val="16"/>
        <w:lang w:val="nl-NL"/>
      </w:rPr>
      <w:t>ndaard Projectplan mkb-call</w:t>
    </w:r>
  </w:p>
  <w:p w14:paraId="00000098" w14:textId="77777777" w:rsidR="00F96390" w:rsidRPr="00436540" w:rsidRDefault="00F96390">
    <w:pPr>
      <w:rPr>
        <w:lang w:val="nl-NL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Style w:val="Paginanummer"/>
      </w:rPr>
      <w:id w:val="1517341716"/>
      <w:docPartObj>
        <w:docPartGallery w:val="Page Numbers (Bottom of Page)"/>
        <w:docPartUnique/>
      </w:docPartObj>
    </w:sdtPr>
    <w:sdtContent>
      <w:p w14:paraId="13A9E0AB" w14:textId="0353724F" w:rsidR="00436540" w:rsidRDefault="00436540" w:rsidP="0028529A">
        <w:pPr>
          <w:pStyle w:val="Voettekst"/>
          <w:framePr w:wrap="none" w:vAnchor="text" w:hAnchor="margin" w:xAlign="center" w:y="1"/>
          <w:rPr>
            <w:rStyle w:val="Paginanummer"/>
          </w:rPr>
        </w:pPr>
        <w:r>
          <w:rPr>
            <w:rStyle w:val="Paginanummer"/>
          </w:rPr>
          <w:fldChar w:fldCharType="begin"/>
        </w:r>
        <w:r>
          <w:rPr>
            <w:rStyle w:val="Paginanummer"/>
          </w:rPr>
          <w:instrText xml:space="preserve"> PAGE </w:instrText>
        </w:r>
        <w:r>
          <w:rPr>
            <w:rStyle w:val="Paginanummer"/>
          </w:rPr>
          <w:fldChar w:fldCharType="separate"/>
        </w:r>
        <w:r>
          <w:rPr>
            <w:rStyle w:val="Paginanummer"/>
            <w:noProof/>
          </w:rPr>
          <w:t>1</w:t>
        </w:r>
        <w:r>
          <w:rPr>
            <w:rStyle w:val="Paginanummer"/>
          </w:rPr>
          <w:fldChar w:fldCharType="end"/>
        </w:r>
      </w:p>
    </w:sdtContent>
  </w:sdt>
  <w:p w14:paraId="4CB16D58" w14:textId="53C55D44" w:rsidR="00436540" w:rsidRPr="00436540" w:rsidRDefault="00436540" w:rsidP="00436540">
    <w:pPr>
      <w:pStyle w:val="Voettekst"/>
      <w:rPr>
        <w:lang w:val="nl-NL"/>
      </w:rPr>
    </w:pPr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 xml:space="preserve">Stichting TKI ICT </w:t>
    </w:r>
    <w:proofErr w:type="spellStart"/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>PPSi</w:t>
    </w:r>
    <w:proofErr w:type="spellEnd"/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 xml:space="preserve"> </w:t>
    </w:r>
    <w:r w:rsidRPr="00436540">
      <w:rPr>
        <w:rFonts w:ascii="Calibri" w:eastAsia="Calibri" w:hAnsi="Calibri" w:cs="Calibri"/>
        <w:color w:val="009BD4"/>
        <w:sz w:val="16"/>
        <w:szCs w:val="16"/>
        <w:lang w:val="nl-NL"/>
      </w:rPr>
      <w:t>Stand</w:t>
    </w:r>
    <w:r>
      <w:rPr>
        <w:rFonts w:ascii="Calibri" w:eastAsia="Calibri" w:hAnsi="Calibri" w:cs="Calibri"/>
        <w:color w:val="009BD4"/>
        <w:sz w:val="16"/>
        <w:szCs w:val="16"/>
        <w:lang w:val="nl-NL"/>
      </w:rPr>
      <w:t>aard Projectplan mkb-call</w:t>
    </w:r>
  </w:p>
  <w:p w14:paraId="00000099" w14:textId="38CA8732" w:rsidR="00F96390" w:rsidRPr="00436540" w:rsidRDefault="00F96390">
    <w:pPr>
      <w:tabs>
        <w:tab w:val="center" w:pos="4513"/>
        <w:tab w:val="right" w:pos="9026"/>
      </w:tabs>
      <w:spacing w:line="240" w:lineRule="auto"/>
      <w:jc w:val="right"/>
      <w:rPr>
        <w:rFonts w:ascii="Calibri" w:eastAsia="Calibri" w:hAnsi="Calibri" w:cs="Calibri"/>
        <w:color w:val="548DD4"/>
        <w:sz w:val="16"/>
        <w:szCs w:val="16"/>
        <w:lang w:val="nl-NL"/>
      </w:rPr>
    </w:pPr>
  </w:p>
  <w:p w14:paraId="0000009A" w14:textId="77777777" w:rsidR="00F96390" w:rsidRPr="00436540" w:rsidRDefault="00F96390">
    <w:pPr>
      <w:rPr>
        <w:lang w:val="nl-NL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24661AC" w14:textId="77777777" w:rsidR="004D09C6" w:rsidRDefault="004D09C6">
      <w:pPr>
        <w:spacing w:line="240" w:lineRule="auto"/>
      </w:pPr>
      <w:r>
        <w:separator/>
      </w:r>
    </w:p>
  </w:footnote>
  <w:footnote w:type="continuationSeparator" w:id="0">
    <w:p w14:paraId="7033DCAB" w14:textId="77777777" w:rsidR="004D09C6" w:rsidRDefault="004D09C6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3E039F0" w14:textId="701AF068" w:rsidR="00436540" w:rsidRDefault="00436540" w:rsidP="00436540">
    <w:pPr>
      <w:pStyle w:val="Koptekst"/>
      <w:jc w:val="right"/>
    </w:pPr>
    <w:r>
      <w:rPr>
        <w:noProof/>
      </w:rPr>
      <w:drawing>
        <wp:inline distT="0" distB="0" distL="0" distR="0" wp14:anchorId="5485BA4B" wp14:editId="28898F3B">
          <wp:extent cx="2438400" cy="698500"/>
          <wp:effectExtent l="0" t="0" r="0" b="0"/>
          <wp:docPr id="1543784791" name="Afbeelding 1" descr="Afbeelding met tekst, Lettertype, schermopname, Graphics&#10;&#10;Door AI gegenereerde inhoud is mogelijk onjuist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543784791" name="Afbeelding 1" descr="Afbeelding met tekst, Lettertype, schermopname, Graphics&#10;&#10;Door AI gegenereerde inhoud is mogelijk onjuist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438400" cy="698500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0000096" w14:textId="61D40194" w:rsidR="00F96390" w:rsidRDefault="00323390" w:rsidP="00323390">
    <w:pPr>
      <w:jc w:val="right"/>
    </w:pPr>
    <w:r>
      <w:rPr>
        <w:noProof/>
      </w:rPr>
      <w:drawing>
        <wp:inline distT="0" distB="0" distL="0" distR="0" wp14:anchorId="1D4D73E4" wp14:editId="4A98E5E1">
          <wp:extent cx="2871548" cy="828158"/>
          <wp:effectExtent l="0" t="0" r="0" b="0"/>
          <wp:docPr id="1312388451" name="Afbeelding 1" descr="Afbeelding met tekst, Lettertype, schermopname, Graphics&#10;&#10;Automatisch gegenereerde beschrijvi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312388451" name="Afbeelding 1" descr="Afbeelding met tekst, Lettertype, schermopname, Graphics&#10;&#10;Automatisch gegenereerde beschrijvi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951528" cy="851224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4032364"/>
    <w:multiLevelType w:val="multilevel"/>
    <w:tmpl w:val="C8144440"/>
    <w:lvl w:ilvl="0">
      <w:numFmt w:val="bullet"/>
      <w:lvlText w:val="-"/>
      <w:lvlJc w:val="left"/>
      <w:pPr>
        <w:ind w:left="720" w:hanging="360"/>
      </w:pPr>
      <w:rPr>
        <w:rFonts w:ascii="Arial" w:eastAsia="Arial" w:hAnsi="Arial" w:cs="Arial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1" w15:restartNumberingAfterBreak="0">
    <w:nsid w:val="0C3214F2"/>
    <w:multiLevelType w:val="multilevel"/>
    <w:tmpl w:val="869E0650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abstractNum w:abstractNumId="2" w15:restartNumberingAfterBreak="0">
    <w:nsid w:val="15F91E6D"/>
    <w:multiLevelType w:val="multilevel"/>
    <w:tmpl w:val="D22ECFA4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abstractNum w:abstractNumId="3" w15:restartNumberingAfterBreak="0">
    <w:nsid w:val="18663E89"/>
    <w:multiLevelType w:val="multilevel"/>
    <w:tmpl w:val="91B44F7C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abstractNum w:abstractNumId="4" w15:restartNumberingAfterBreak="0">
    <w:nsid w:val="22F1209B"/>
    <w:multiLevelType w:val="multilevel"/>
    <w:tmpl w:val="4692CAA2"/>
    <w:lvl w:ilvl="0">
      <w:start w:val="1"/>
      <w:numFmt w:val="decimal"/>
      <w:lvlText w:val="%1."/>
      <w:lvlJc w:val="left"/>
      <w:pPr>
        <w:ind w:left="360" w:hanging="360"/>
      </w:pPr>
      <w:rPr>
        <w:rFonts w:ascii="Arial" w:eastAsia="Arial" w:hAnsi="Arial" w:cs="Arial"/>
        <w:b w:val="0"/>
        <w:sz w:val="22"/>
        <w:szCs w:val="22"/>
        <w:u w:val="none"/>
        <w:lang w:val="nl-NL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5" w15:restartNumberingAfterBreak="0">
    <w:nsid w:val="35094A3D"/>
    <w:multiLevelType w:val="multilevel"/>
    <w:tmpl w:val="B84E31FA"/>
    <w:lvl w:ilvl="0">
      <w:numFmt w:val="bullet"/>
      <w:lvlText w:val="-"/>
      <w:lvlJc w:val="left"/>
      <w:pPr>
        <w:ind w:left="720" w:hanging="360"/>
      </w:pPr>
      <w:rPr>
        <w:rFonts w:ascii="Arial" w:eastAsia="Arial" w:hAnsi="Arial" w:cs="Arial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6" w15:restartNumberingAfterBreak="0">
    <w:nsid w:val="395827AD"/>
    <w:multiLevelType w:val="multilevel"/>
    <w:tmpl w:val="9AF8880E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abstractNum w:abstractNumId="7" w15:restartNumberingAfterBreak="0">
    <w:nsid w:val="4ADF0A7D"/>
    <w:multiLevelType w:val="multilevel"/>
    <w:tmpl w:val="2B361B1E"/>
    <w:lvl w:ilvl="0">
      <w:numFmt w:val="bullet"/>
      <w:lvlText w:val="-"/>
      <w:lvlJc w:val="left"/>
      <w:pPr>
        <w:ind w:left="720" w:hanging="360"/>
      </w:pPr>
      <w:rPr>
        <w:rFonts w:ascii="Arial" w:eastAsia="Arial" w:hAnsi="Arial" w:cs="Arial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8" w15:restartNumberingAfterBreak="0">
    <w:nsid w:val="51893F76"/>
    <w:multiLevelType w:val="multilevel"/>
    <w:tmpl w:val="892A8E08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abstractNum w:abstractNumId="9" w15:restartNumberingAfterBreak="0">
    <w:nsid w:val="5AB33FE9"/>
    <w:multiLevelType w:val="multilevel"/>
    <w:tmpl w:val="3B14D25A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abstractNum w:abstractNumId="10" w15:restartNumberingAfterBreak="0">
    <w:nsid w:val="5DAC52E6"/>
    <w:multiLevelType w:val="multilevel"/>
    <w:tmpl w:val="2C88AB36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abstractNum w:abstractNumId="11" w15:restartNumberingAfterBreak="0">
    <w:nsid w:val="5FC559A0"/>
    <w:multiLevelType w:val="multilevel"/>
    <w:tmpl w:val="471676F2"/>
    <w:lvl w:ilvl="0">
      <w:numFmt w:val="bullet"/>
      <w:lvlText w:val="-"/>
      <w:lvlJc w:val="left"/>
      <w:pPr>
        <w:ind w:left="720" w:hanging="360"/>
      </w:pPr>
      <w:rPr>
        <w:rFonts w:ascii="Arial" w:eastAsia="Arial" w:hAnsi="Arial" w:cs="Arial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eastAsia="Courier New" w:hAnsi="Courier New" w:cs="Courier New"/>
      </w:rPr>
    </w:lvl>
    <w:lvl w:ilvl="2">
      <w:start w:val="1"/>
      <w:numFmt w:val="bullet"/>
      <w:lvlText w:val="▪"/>
      <w:lvlJc w:val="left"/>
      <w:pPr>
        <w:ind w:left="2160" w:hanging="360"/>
      </w:pPr>
      <w:rPr>
        <w:rFonts w:ascii="Noto Sans Symbols" w:eastAsia="Noto Sans Symbols" w:hAnsi="Noto Sans Symbols" w:cs="Noto Sans Symbols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12" w15:restartNumberingAfterBreak="0">
    <w:nsid w:val="6B8C3ACC"/>
    <w:multiLevelType w:val="multilevel"/>
    <w:tmpl w:val="C93A30E6"/>
    <w:lvl w:ilvl="0">
      <w:start w:val="1"/>
      <w:numFmt w:val="bullet"/>
      <w:lvlText w:val="-"/>
      <w:lvlJc w:val="left"/>
      <w:pPr>
        <w:ind w:left="720" w:hanging="360"/>
      </w:pPr>
      <w:rPr>
        <w:u w:val="none"/>
      </w:rPr>
    </w:lvl>
    <w:lvl w:ilvl="1">
      <w:start w:val="1"/>
      <w:numFmt w:val="bullet"/>
      <w:lvlText w:val="-"/>
      <w:lvlJc w:val="left"/>
      <w:pPr>
        <w:ind w:left="1440" w:hanging="360"/>
      </w:pPr>
      <w:rPr>
        <w:u w:val="none"/>
      </w:rPr>
    </w:lvl>
    <w:lvl w:ilvl="2">
      <w:start w:val="1"/>
      <w:numFmt w:val="bullet"/>
      <w:lvlText w:val="-"/>
      <w:lvlJc w:val="left"/>
      <w:pPr>
        <w:ind w:left="2160" w:hanging="360"/>
      </w:pPr>
      <w:rPr>
        <w:u w:val="none"/>
      </w:rPr>
    </w:lvl>
    <w:lvl w:ilvl="3">
      <w:start w:val="1"/>
      <w:numFmt w:val="bullet"/>
      <w:lvlText w:val="-"/>
      <w:lvlJc w:val="left"/>
      <w:pPr>
        <w:ind w:left="2880" w:hanging="360"/>
      </w:pPr>
      <w:rPr>
        <w:u w:val="none"/>
      </w:rPr>
    </w:lvl>
    <w:lvl w:ilvl="4">
      <w:start w:val="1"/>
      <w:numFmt w:val="bullet"/>
      <w:lvlText w:val="-"/>
      <w:lvlJc w:val="left"/>
      <w:pPr>
        <w:ind w:left="3600" w:hanging="360"/>
      </w:pPr>
      <w:rPr>
        <w:u w:val="none"/>
      </w:rPr>
    </w:lvl>
    <w:lvl w:ilvl="5">
      <w:start w:val="1"/>
      <w:numFmt w:val="bullet"/>
      <w:lvlText w:val="-"/>
      <w:lvlJc w:val="left"/>
      <w:pPr>
        <w:ind w:left="4320" w:hanging="360"/>
      </w:pPr>
      <w:rPr>
        <w:u w:val="none"/>
      </w:rPr>
    </w:lvl>
    <w:lvl w:ilvl="6">
      <w:start w:val="1"/>
      <w:numFmt w:val="bullet"/>
      <w:lvlText w:val="-"/>
      <w:lvlJc w:val="left"/>
      <w:pPr>
        <w:ind w:left="5040" w:hanging="360"/>
      </w:pPr>
      <w:rPr>
        <w:u w:val="none"/>
      </w:rPr>
    </w:lvl>
    <w:lvl w:ilvl="7">
      <w:start w:val="1"/>
      <w:numFmt w:val="bullet"/>
      <w:lvlText w:val="-"/>
      <w:lvlJc w:val="left"/>
      <w:pPr>
        <w:ind w:left="5760" w:hanging="360"/>
      </w:pPr>
      <w:rPr>
        <w:u w:val="none"/>
      </w:rPr>
    </w:lvl>
    <w:lvl w:ilvl="8">
      <w:start w:val="1"/>
      <w:numFmt w:val="bullet"/>
      <w:lvlText w:val="-"/>
      <w:lvlJc w:val="left"/>
      <w:pPr>
        <w:ind w:left="6480" w:hanging="360"/>
      </w:pPr>
      <w:rPr>
        <w:u w:val="none"/>
      </w:rPr>
    </w:lvl>
  </w:abstractNum>
  <w:num w:numId="1" w16cid:durableId="586615873">
    <w:abstractNumId w:val="8"/>
  </w:num>
  <w:num w:numId="2" w16cid:durableId="1514953712">
    <w:abstractNumId w:val="4"/>
  </w:num>
  <w:num w:numId="3" w16cid:durableId="271790070">
    <w:abstractNumId w:val="11"/>
  </w:num>
  <w:num w:numId="4" w16cid:durableId="2036880670">
    <w:abstractNumId w:val="5"/>
  </w:num>
  <w:num w:numId="5" w16cid:durableId="1487237032">
    <w:abstractNumId w:val="7"/>
  </w:num>
  <w:num w:numId="6" w16cid:durableId="1692876656">
    <w:abstractNumId w:val="12"/>
  </w:num>
  <w:num w:numId="7" w16cid:durableId="1243491570">
    <w:abstractNumId w:val="0"/>
  </w:num>
  <w:num w:numId="8" w16cid:durableId="674234864">
    <w:abstractNumId w:val="1"/>
  </w:num>
  <w:num w:numId="9" w16cid:durableId="1772892798">
    <w:abstractNumId w:val="10"/>
  </w:num>
  <w:num w:numId="10" w16cid:durableId="173106819">
    <w:abstractNumId w:val="3"/>
  </w:num>
  <w:num w:numId="11" w16cid:durableId="782307916">
    <w:abstractNumId w:val="6"/>
  </w:num>
  <w:num w:numId="12" w16cid:durableId="1016082740">
    <w:abstractNumId w:val="9"/>
  </w:num>
  <w:num w:numId="13" w16cid:durableId="710880232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embedTrueTypeFonts/>
  <w:proofState w:spelling="clean" w:grammar="clean"/>
  <w:defaultTabStop w:val="720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96390"/>
    <w:rsid w:val="000314BC"/>
    <w:rsid w:val="0004476A"/>
    <w:rsid w:val="000D1C93"/>
    <w:rsid w:val="00160DA1"/>
    <w:rsid w:val="001F1039"/>
    <w:rsid w:val="00215C72"/>
    <w:rsid w:val="00280250"/>
    <w:rsid w:val="00323390"/>
    <w:rsid w:val="00436540"/>
    <w:rsid w:val="00460B09"/>
    <w:rsid w:val="004C2998"/>
    <w:rsid w:val="004C7D60"/>
    <w:rsid w:val="004D09C6"/>
    <w:rsid w:val="00580AA9"/>
    <w:rsid w:val="005F2FD9"/>
    <w:rsid w:val="00653667"/>
    <w:rsid w:val="007C7D88"/>
    <w:rsid w:val="00877A8A"/>
    <w:rsid w:val="008C1C11"/>
    <w:rsid w:val="0094046D"/>
    <w:rsid w:val="009D323F"/>
    <w:rsid w:val="00A93ADC"/>
    <w:rsid w:val="00AE4457"/>
    <w:rsid w:val="00B43984"/>
    <w:rsid w:val="00B7046B"/>
    <w:rsid w:val="00D32CC3"/>
    <w:rsid w:val="00D51C1E"/>
    <w:rsid w:val="00E02C52"/>
    <w:rsid w:val="00EA4ED9"/>
    <w:rsid w:val="00F9639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1DE5248E"/>
  <w15:docId w15:val="{89F20ACF-2AB3-A940-B560-0BBB898F8E5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Arial" w:eastAsia="Arial" w:hAnsi="Arial" w:cs="Arial"/>
        <w:sz w:val="22"/>
        <w:szCs w:val="22"/>
        <w:lang w:val="en" w:eastAsia="nl-NL" w:bidi="ar-SA"/>
      </w:rPr>
    </w:rPrDefault>
    <w:pPrDefault>
      <w:pPr>
        <w:spacing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paragraph" w:styleId="Kop1">
    <w:name w:val="heading 1"/>
    <w:basedOn w:val="Standaard"/>
    <w:next w:val="Standaard"/>
    <w:uiPriority w:val="9"/>
    <w:qFormat/>
    <w:pPr>
      <w:keepNext/>
      <w:keepLines/>
      <w:spacing w:before="400" w:after="120"/>
      <w:outlineLvl w:val="0"/>
    </w:pPr>
    <w:rPr>
      <w:sz w:val="40"/>
      <w:szCs w:val="40"/>
    </w:rPr>
  </w:style>
  <w:style w:type="paragraph" w:styleId="Kop2">
    <w:name w:val="heading 2"/>
    <w:basedOn w:val="Standaard"/>
    <w:next w:val="Standaard"/>
    <w:uiPriority w:val="9"/>
    <w:semiHidden/>
    <w:unhideWhenUsed/>
    <w:qFormat/>
    <w:pPr>
      <w:keepNext/>
      <w:keepLines/>
      <w:spacing w:before="360" w:after="120"/>
      <w:outlineLvl w:val="1"/>
    </w:pPr>
    <w:rPr>
      <w:sz w:val="32"/>
      <w:szCs w:val="32"/>
    </w:rPr>
  </w:style>
  <w:style w:type="paragraph" w:styleId="Kop3">
    <w:name w:val="heading 3"/>
    <w:basedOn w:val="Standaard"/>
    <w:next w:val="Standaard"/>
    <w:uiPriority w:val="9"/>
    <w:semiHidden/>
    <w:unhideWhenUsed/>
    <w:qFormat/>
    <w:pPr>
      <w:keepNext/>
      <w:keepLines/>
      <w:spacing w:before="320" w:after="80"/>
      <w:outlineLvl w:val="2"/>
    </w:pPr>
    <w:rPr>
      <w:color w:val="434343"/>
      <w:sz w:val="28"/>
      <w:szCs w:val="28"/>
    </w:rPr>
  </w:style>
  <w:style w:type="paragraph" w:styleId="Kop4">
    <w:name w:val="heading 4"/>
    <w:basedOn w:val="Standaard"/>
    <w:next w:val="Standaard"/>
    <w:uiPriority w:val="9"/>
    <w:semiHidden/>
    <w:unhideWhenUsed/>
    <w:qFormat/>
    <w:pPr>
      <w:keepNext/>
      <w:keepLines/>
      <w:spacing w:before="280" w:after="80"/>
      <w:outlineLvl w:val="3"/>
    </w:pPr>
    <w:rPr>
      <w:color w:val="666666"/>
      <w:sz w:val="24"/>
      <w:szCs w:val="24"/>
    </w:rPr>
  </w:style>
  <w:style w:type="paragraph" w:styleId="Kop5">
    <w:name w:val="heading 5"/>
    <w:basedOn w:val="Standaard"/>
    <w:next w:val="Standaard"/>
    <w:uiPriority w:val="9"/>
    <w:semiHidden/>
    <w:unhideWhenUsed/>
    <w:qFormat/>
    <w:pPr>
      <w:keepNext/>
      <w:keepLines/>
      <w:spacing w:before="240" w:after="80"/>
      <w:outlineLvl w:val="4"/>
    </w:pPr>
    <w:rPr>
      <w:color w:val="666666"/>
    </w:rPr>
  </w:style>
  <w:style w:type="paragraph" w:styleId="Kop6">
    <w:name w:val="heading 6"/>
    <w:basedOn w:val="Standaard"/>
    <w:next w:val="Standaard"/>
    <w:uiPriority w:val="9"/>
    <w:semiHidden/>
    <w:unhideWhenUsed/>
    <w:qFormat/>
    <w:pPr>
      <w:keepNext/>
      <w:keepLines/>
      <w:spacing w:before="240" w:after="80"/>
      <w:outlineLvl w:val="5"/>
    </w:pPr>
    <w:rPr>
      <w:i/>
      <w:color w:val="666666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table" w:customStyle="1" w:styleId="TableNormal">
    <w:name w:val="Table Normal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Titel">
    <w:name w:val="Title"/>
    <w:basedOn w:val="Standaard"/>
    <w:next w:val="Standaard"/>
    <w:uiPriority w:val="10"/>
    <w:qFormat/>
    <w:pPr>
      <w:keepNext/>
      <w:keepLines/>
      <w:spacing w:after="60"/>
    </w:pPr>
    <w:rPr>
      <w:sz w:val="52"/>
      <w:szCs w:val="52"/>
    </w:rPr>
  </w:style>
  <w:style w:type="table" w:customStyle="1" w:styleId="TableNormal0">
    <w:name w:val="Table Normal"/>
    <w:tblPr>
      <w:tblCellMar>
        <w:top w:w="0" w:type="dxa"/>
        <w:left w:w="0" w:type="dxa"/>
        <w:bottom w:w="0" w:type="dxa"/>
        <w:right w:w="0" w:type="dxa"/>
      </w:tblCellMar>
    </w:tblPr>
  </w:style>
  <w:style w:type="table" w:customStyle="1" w:styleId="TableNormal1">
    <w:name w:val="Table Normal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Ondertitel">
    <w:name w:val="Subtitle"/>
    <w:basedOn w:val="Standaard"/>
    <w:next w:val="Standaard"/>
    <w:uiPriority w:val="11"/>
    <w:qFormat/>
    <w:pPr>
      <w:keepNext/>
      <w:keepLines/>
      <w:spacing w:after="320"/>
    </w:pPr>
    <w:rPr>
      <w:color w:val="666666"/>
      <w:sz w:val="30"/>
      <w:szCs w:val="30"/>
    </w:rPr>
  </w:style>
  <w:style w:type="table" w:customStyle="1" w:styleId="a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0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1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2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3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4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5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6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7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8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9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a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b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c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d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e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0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1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2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3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4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5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table" w:customStyle="1" w:styleId="af6">
    <w:basedOn w:val="TableNormal1"/>
    <w:tblPr>
      <w:tblStyleRowBandSize w:val="1"/>
      <w:tblStyleColBandSize w:val="1"/>
      <w:tblCellMar>
        <w:top w:w="100" w:type="dxa"/>
        <w:left w:w="100" w:type="dxa"/>
        <w:bottom w:w="100" w:type="dxa"/>
        <w:right w:w="100" w:type="dxa"/>
      </w:tblCellMar>
    </w:tblPr>
  </w:style>
  <w:style w:type="paragraph" w:styleId="Tekstopmerking">
    <w:name w:val="annotation text"/>
    <w:basedOn w:val="Standaard"/>
    <w:link w:val="TekstopmerkingChar"/>
    <w:uiPriority w:val="99"/>
    <w:semiHidden/>
    <w:unhideWhenUsed/>
    <w:pPr>
      <w:spacing w:line="240" w:lineRule="auto"/>
    </w:pPr>
    <w:rPr>
      <w:sz w:val="20"/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Pr>
      <w:sz w:val="20"/>
      <w:szCs w:val="20"/>
    </w:rPr>
  </w:style>
  <w:style w:type="character" w:styleId="Verwijzingopmerking">
    <w:name w:val="annotation reference"/>
    <w:basedOn w:val="Standaardalinea-lettertype"/>
    <w:uiPriority w:val="99"/>
    <w:semiHidden/>
    <w:unhideWhenUsed/>
    <w:rPr>
      <w:sz w:val="16"/>
      <w:szCs w:val="16"/>
    </w:rPr>
  </w:style>
  <w:style w:type="paragraph" w:styleId="Koptekst">
    <w:name w:val="header"/>
    <w:basedOn w:val="Standaard"/>
    <w:link w:val="KoptekstChar"/>
    <w:uiPriority w:val="99"/>
    <w:unhideWhenUsed/>
    <w:rsid w:val="00B7046B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B7046B"/>
  </w:style>
  <w:style w:type="paragraph" w:styleId="Voettekst">
    <w:name w:val="footer"/>
    <w:basedOn w:val="Standaard"/>
    <w:link w:val="VoettekstChar"/>
    <w:uiPriority w:val="99"/>
    <w:unhideWhenUsed/>
    <w:rsid w:val="00B7046B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B7046B"/>
  </w:style>
  <w:style w:type="paragraph" w:styleId="Revisie">
    <w:name w:val="Revision"/>
    <w:hidden/>
    <w:uiPriority w:val="99"/>
    <w:semiHidden/>
    <w:rsid w:val="009D323F"/>
    <w:pPr>
      <w:spacing w:line="240" w:lineRule="auto"/>
    </w:pPr>
  </w:style>
  <w:style w:type="character" w:styleId="Paginanummer">
    <w:name w:val="page number"/>
    <w:basedOn w:val="Standaardalinea-lettertype"/>
    <w:uiPriority w:val="99"/>
    <w:semiHidden/>
    <w:unhideWhenUsed/>
    <w:rsid w:val="00436540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2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oter" Target="foo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5" Type="http://schemas.openxmlformats.org/officeDocument/2006/relationships/numbering" Target="numbering.xml"/><Relationship Id="rId15" Type="http://schemas.openxmlformats.org/officeDocument/2006/relationships/footer" Target="footer3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a3ecd63-4fe8-4e69-b805-f9d2ac23516b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2F25A8C4D70A94C8799B581A297E6E5" ma:contentTypeVersion="12" ma:contentTypeDescription="Een nieuw document maken." ma:contentTypeScope="" ma:versionID="4d0eb4f3a790ea230c15bcdee06681a0">
  <xsd:schema xmlns:xsd="http://www.w3.org/2001/XMLSchema" xmlns:xs="http://www.w3.org/2001/XMLSchema" xmlns:p="http://schemas.microsoft.com/office/2006/metadata/properties" xmlns:ns2="1a3ecd63-4fe8-4e69-b805-f9d2ac23516b" xmlns:ns3="5ffacd6b-23de-40ea-86bf-4dec0f5d657f" targetNamespace="http://schemas.microsoft.com/office/2006/metadata/properties" ma:root="true" ma:fieldsID="abc239b9ba87d7128b460e7a2c01deff" ns2:_="" ns3:_="">
    <xsd:import namespace="1a3ecd63-4fe8-4e69-b805-f9d2ac23516b"/>
    <xsd:import namespace="5ffacd6b-23de-40ea-86bf-4dec0f5d657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3ecd63-4fe8-4e69-b805-f9d2ac23516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Afbeeldingtags" ma:readOnly="false" ma:fieldId="{5cf76f15-5ced-4ddc-b409-7134ff3c332f}" ma:taxonomyMulti="true" ma:sspId="753455e7-cca5-45a8-8c28-b185ec2f8a3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facd6b-23de-40ea-86bf-4dec0f5d657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go:gDocsCustomXmlDataStorage xmlns:go="http://customooxmlschemas.google.com/" xmlns:r="http://schemas.openxmlformats.org/officeDocument/2006/relationships" uri="GoogleDocsCustomDataVersion2">
  <go:docsCustomData xmlns:go="http://customooxmlschemas.google.com/" roundtripDataSignature="AMtx7mjp7ZKKEMEUJbi5vkY8dc3gyrc/mA==">CgMxLjAaJwoBMBIiCiAIBCocCgtBQUFCYWhXS2JLVRAIGgtBQUFCYWhXS2JLVSL9AQoLQUFBQmFoV0tiS1USywEKC0FBQUJhaFdLYktVEgtBQUFCYWhXS2JLVRoRCgl0ZXh0L2h0bWwSBGxpbmsiEgoKdGV4dC9wbGFpbhIEbGluayobIhUxMTE2ODYxNjYxMTE4MTY5OTYxMzYoADgAMLPr/aG+Mjiz6/2hvjJKMQoKdGV4dC9wbGFpbhIjQmlqbGFnZTogVm9vcndhYXJkZW4gZW4gdG9lbGljaHRpbmdaDGJicjI4ZzNqcXR6N3ICIAB4AJoBBggAEAAYAKoBBhIEbGlua7ABALgBABiz6/2hvjIgs+v9ob4yMABCEGtpeC40dDI1MWRkd3pndHQ4AHIhMVY3WUgxU3dTUEdfRERRZk84YnZMYm9vaWtHejdhRTIx</go:docsCustomData>
</go:gDocsCustomXmlDataStorage>
</file>

<file path=customXml/itemProps1.xml><?xml version="1.0" encoding="utf-8"?>
<ds:datastoreItem xmlns:ds="http://schemas.openxmlformats.org/officeDocument/2006/customXml" ds:itemID="{F9713975-1B08-41A2-9D28-D0781E84CEFC}">
  <ds:schemaRefs>
    <ds:schemaRef ds:uri="http://schemas.microsoft.com/office/2006/metadata/properties"/>
    <ds:schemaRef ds:uri="http://schemas.microsoft.com/office/infopath/2007/PartnerControls"/>
    <ds:schemaRef ds:uri="1a3ecd63-4fe8-4e69-b805-f9d2ac23516b"/>
  </ds:schemaRefs>
</ds:datastoreItem>
</file>

<file path=customXml/itemProps2.xml><?xml version="1.0" encoding="utf-8"?>
<ds:datastoreItem xmlns:ds="http://schemas.openxmlformats.org/officeDocument/2006/customXml" ds:itemID="{BB457767-5FDD-48F7-9107-2EC4DA8402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E3790-1E58-46DE-94B5-3D00EB4662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3ecd63-4fe8-4e69-b805-f9d2ac23516b"/>
    <ds:schemaRef ds:uri="5ffacd6b-23de-40ea-86bf-4dec0f5d65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3</TotalTime>
  <Pages>4</Pages>
  <Words>522</Words>
  <Characters>2876</Characters>
  <Application>Microsoft Office Word</Application>
  <DocSecurity>0</DocSecurity>
  <Lines>23</Lines>
  <Paragraphs>6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3392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Tessa Weber</cp:lastModifiedBy>
  <cp:revision>3</cp:revision>
  <dcterms:created xsi:type="dcterms:W3CDTF">2025-07-11T10:24:00Z</dcterms:created>
  <dcterms:modified xsi:type="dcterms:W3CDTF">2025-07-11T10:26:00Z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0x01010042F25A8C4D70A94C8799B581A297E6E5</vt:lpwstr>
  </property>
  <property fmtid="{D5CDD505-2E9C-101B-9397-08002B2CF9AE}" pid="3" name="MediaServiceImageTags">
    <vt:lpwstr/>
  </property>
</Properties>
</file>