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1"/>
  </p:notesMasterIdLst>
  <p:sldIdLst>
    <p:sldId id="3955" r:id="rId6"/>
    <p:sldId id="3956" r:id="rId7"/>
    <p:sldId id="3957" r:id="rId8"/>
    <p:sldId id="3958" r:id="rId9"/>
    <p:sldId id="3959" r:id="rId10"/>
    <p:sldId id="3960" r:id="rId11"/>
    <p:sldId id="3961" r:id="rId12"/>
    <p:sldId id="3962" r:id="rId13"/>
    <p:sldId id="3963" r:id="rId14"/>
    <p:sldId id="3964" r:id="rId15"/>
    <p:sldId id="3965" r:id="rId16"/>
    <p:sldId id="3966" r:id="rId17"/>
    <p:sldId id="3967" r:id="rId18"/>
    <p:sldId id="3968" r:id="rId19"/>
    <p:sldId id="3969" r:id="rId20"/>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00DFA6-2AE2-5B5A-4798-71DE3FB50423}" name="Chiel Scholten" initials="CS" userId="S::chiel.scholten@technopolis-group.com::8319b6d3-b2df-4f91-bf2b-c2bc6e7fe73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9C0DE"/>
    <a:srgbClr val="0E2841"/>
    <a:srgbClr val="B4C8E7"/>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howGuides="1">
      <p:cViewPr varScale="1">
        <p:scale>
          <a:sx n="121" d="100"/>
          <a:sy n="121" d="100"/>
        </p:scale>
        <p:origin x="744"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837FC9-35AF-2046-A556-081551F81444}" type="datetimeFigureOut">
              <a:rPr lang="nl-NL" smtClean="0"/>
              <a:t>11-11-2024</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F15706-0097-C749-8C6C-C0942A07DFD3}" type="slidenum">
              <a:rPr lang="nl-NL" smtClean="0"/>
              <a:t>‹nr.›</a:t>
            </a:fld>
            <a:endParaRPr lang="nl-NL"/>
          </a:p>
        </p:txBody>
      </p:sp>
    </p:spTree>
    <p:extLst>
      <p:ext uri="{BB962C8B-B14F-4D97-AF65-F5344CB8AC3E}">
        <p14:creationId xmlns:p14="http://schemas.microsoft.com/office/powerpoint/2010/main" val="895768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AANGEPAST</a:t>
            </a:r>
          </a:p>
          <a:p>
            <a:endParaRPr lang="nl-NL"/>
          </a:p>
          <a:p>
            <a:r>
              <a:rPr lang="nl-NL"/>
              <a:t>AI/Data en Cybersecurity – duidelijk waar het over gaat. </a:t>
            </a:r>
            <a:br>
              <a:rPr lang="nl-NL"/>
            </a:br>
            <a:r>
              <a:rPr lang="nl-NL"/>
              <a:t>20 augustus, Draft 0.1</a:t>
            </a:r>
          </a:p>
        </p:txBody>
      </p:sp>
      <p:sp>
        <p:nvSpPr>
          <p:cNvPr id="4" name="Slide Number Placeholder 3"/>
          <p:cNvSpPr>
            <a:spLocks noGrp="1"/>
          </p:cNvSpPr>
          <p:nvPr>
            <p:ph type="sldNum" sz="quarter" idx="5"/>
          </p:nvPr>
        </p:nvSpPr>
        <p:spPr/>
        <p:txBody>
          <a:bodyPr/>
          <a:lstStyle/>
          <a:p>
            <a:fld id="{971574AD-A110-4C09-9698-7F47CE393E9A}" type="slidenum">
              <a:rPr lang="en-NL" smtClean="0"/>
              <a:t>1</a:t>
            </a:fld>
            <a:endParaRPr lang="en-NL"/>
          </a:p>
        </p:txBody>
      </p:sp>
    </p:spTree>
    <p:extLst>
      <p:ext uri="{BB962C8B-B14F-4D97-AF65-F5344CB8AC3E}">
        <p14:creationId xmlns:p14="http://schemas.microsoft.com/office/powerpoint/2010/main" val="3767013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Hoe ziet de aanpak er uit? Nog onduidelijk: in het algemeen, is voor elk van de lijnen al een agenda gemaakt. Incl. ecosysteemanalyse en verkenning. </a:t>
            </a:r>
            <a:br>
              <a:rPr lang="nl-NL"/>
            </a:br>
            <a:r>
              <a:rPr lang="nl-NL"/>
              <a:t>Ook is er weinig tijd nu. In fase 3 ook iets over de staat van de </a:t>
            </a:r>
            <a:r>
              <a:rPr lang="nl-NL" err="1"/>
              <a:t>financieirngscontext</a:t>
            </a:r>
            <a:r>
              <a:rPr lang="nl-NL"/>
              <a:t> (o.a. Europa). </a:t>
            </a:r>
            <a:br>
              <a:rPr lang="nl-NL"/>
            </a:br>
            <a:br>
              <a:rPr lang="nl-NL"/>
            </a:br>
            <a:r>
              <a:rPr lang="nl-NL"/>
              <a:t>Andere gedachte – is toewerken naar </a:t>
            </a:r>
            <a:r>
              <a:rPr lang="nl-NL" err="1"/>
              <a:t>moonshots</a:t>
            </a:r>
            <a:r>
              <a:rPr lang="nl-NL"/>
              <a:t>. Die </a:t>
            </a:r>
            <a:r>
              <a:rPr lang="nl-NL" err="1"/>
              <a:t>definieren</a:t>
            </a:r>
            <a:r>
              <a:rPr lang="nl-NL"/>
              <a:t>. Mogelijk bestaan ze al. Je kan bijv. </a:t>
            </a:r>
            <a:r>
              <a:rPr lang="nl-NL" err="1"/>
              <a:t>moonshot</a:t>
            </a:r>
            <a:r>
              <a:rPr lang="nl-NL"/>
              <a:t> maken van ene bestaande </a:t>
            </a:r>
            <a:r>
              <a:rPr lang="nl-NL" err="1"/>
              <a:t>groeifondsaanvrag</a:t>
            </a:r>
            <a:r>
              <a:rPr lang="nl-NL"/>
              <a:t>. Op het gebied van AI en Data. </a:t>
            </a:r>
            <a:br>
              <a:rPr lang="nl-NL"/>
            </a:br>
            <a:br>
              <a:rPr lang="nl-NL"/>
            </a:br>
            <a:r>
              <a:rPr lang="nl-NL"/>
              <a:t>Naast generieke instrumentarium kunnen dingen bewegen om de </a:t>
            </a:r>
            <a:r>
              <a:rPr lang="nl-NL" err="1"/>
              <a:t>moonshots</a:t>
            </a:r>
            <a:r>
              <a:rPr lang="nl-NL"/>
              <a:t> te definiëren. </a:t>
            </a:r>
            <a:br>
              <a:rPr lang="nl-NL"/>
            </a:br>
            <a:br>
              <a:rPr lang="nl-NL"/>
            </a:br>
            <a:r>
              <a:rPr lang="nl-NL" err="1"/>
              <a:t>Governance</a:t>
            </a:r>
            <a:r>
              <a:rPr lang="nl-NL"/>
              <a:t>, Fase 3: die is via de KIA D al op z’n plek. </a:t>
            </a:r>
          </a:p>
          <a:p>
            <a:endParaRPr lang="nl-NL"/>
          </a:p>
          <a:p>
            <a:r>
              <a:rPr lang="nl-NL"/>
              <a:t>Vanuit de </a:t>
            </a:r>
            <a:r>
              <a:rPr lang="nl-NL" err="1"/>
              <a:t>moonshots</a:t>
            </a:r>
            <a:r>
              <a:rPr lang="nl-NL"/>
              <a:t> het gesprek aan gaan. </a:t>
            </a:r>
            <a:br>
              <a:rPr lang="nl-NL"/>
            </a:br>
            <a:br>
              <a:rPr lang="nl-NL"/>
            </a:br>
            <a:r>
              <a:rPr lang="nl-NL"/>
              <a:t>Nu nog op het proces sturen. </a:t>
            </a:r>
          </a:p>
          <a:p>
            <a:endParaRPr lang="nl-NL"/>
          </a:p>
          <a:p>
            <a:r>
              <a:rPr lang="nl-NL"/>
              <a:t>SWOT is haakje van de </a:t>
            </a:r>
            <a:r>
              <a:rPr lang="nl-NL" err="1"/>
              <a:t>moonshots</a:t>
            </a:r>
            <a:r>
              <a:rPr lang="nl-NL"/>
              <a:t>. – </a:t>
            </a:r>
            <a:r>
              <a:rPr lang="nl-NL" err="1"/>
              <a:t>opportunities</a:t>
            </a:r>
            <a:r>
              <a:rPr lang="nl-NL"/>
              <a:t>.</a:t>
            </a:r>
          </a:p>
          <a:p>
            <a:endParaRPr lang="nl-NL"/>
          </a:p>
          <a:p>
            <a:r>
              <a:rPr lang="nl-NL"/>
              <a:t>In actieagenda kan je </a:t>
            </a:r>
            <a:r>
              <a:rPr lang="nl-NL" err="1"/>
              <a:t>governace</a:t>
            </a:r>
            <a:r>
              <a:rPr lang="nl-NL"/>
              <a:t> van KIA D benutten – Kernteam D is waar dit terugkomt. Twee werkgroepen AI en Cyber. Zou TG inzitten, Frits en Jasper. EZ digitale economie is beide. Voor cybersecurity </a:t>
            </a:r>
            <a:r>
              <a:rPr lang="nl-NL" err="1"/>
              <a:t>DCYPher</a:t>
            </a:r>
            <a:r>
              <a:rPr lang="nl-NL"/>
              <a:t>, Voor AI COE DSC en AINED. </a:t>
            </a:r>
          </a:p>
          <a:p>
            <a:endParaRPr lang="nl-NL"/>
          </a:p>
          <a:p>
            <a:r>
              <a:rPr lang="nl-NL"/>
              <a:t>Opschrijven als: eerste </a:t>
            </a:r>
            <a:r>
              <a:rPr lang="nl-NL" err="1"/>
              <a:t>compostie</a:t>
            </a:r>
            <a:r>
              <a:rPr lang="nl-NL"/>
              <a:t> werkgroep cybersecurity en AI. </a:t>
            </a:r>
          </a:p>
          <a:p>
            <a:endParaRPr lang="nl-NL"/>
          </a:p>
          <a:p>
            <a:r>
              <a:rPr lang="nl-NL"/>
              <a:t>Eind aug draft </a:t>
            </a:r>
          </a:p>
          <a:p>
            <a:r>
              <a:rPr lang="nl-NL"/>
              <a:t>6 september - Frits stemt af met KIA ST. </a:t>
            </a:r>
          </a:p>
          <a:p>
            <a:r>
              <a:rPr lang="nl-NL"/>
              <a:t>17 september – kernteamoverleg KIA D</a:t>
            </a:r>
          </a:p>
          <a:p>
            <a:r>
              <a:rPr lang="nl-NL"/>
              <a:t>1 </a:t>
            </a:r>
            <a:r>
              <a:rPr lang="nl-NL" err="1"/>
              <a:t>oct</a:t>
            </a:r>
            <a:r>
              <a:rPr lang="nl-NL"/>
              <a:t> – adviesraad</a:t>
            </a:r>
          </a:p>
          <a:p>
            <a:r>
              <a:rPr lang="nl-NL"/>
              <a:t>3 </a:t>
            </a:r>
            <a:r>
              <a:rPr lang="nl-NL" err="1"/>
              <a:t>oct</a:t>
            </a:r>
            <a:r>
              <a:rPr lang="nl-NL"/>
              <a:t> – themateam </a:t>
            </a:r>
          </a:p>
          <a:p>
            <a:endParaRPr lang="nl-NL"/>
          </a:p>
          <a:p>
            <a:r>
              <a:rPr lang="nl-NL"/>
              <a:t>Nader te bepalen EZ I&amp;K, EZ DE </a:t>
            </a:r>
          </a:p>
          <a:p>
            <a:endParaRPr lang="nl-NL"/>
          </a:p>
          <a:p>
            <a:r>
              <a:rPr lang="nl-NL"/>
              <a:t>Volgen de planning van de KIA ST niet. </a:t>
            </a:r>
          </a:p>
        </p:txBody>
      </p:sp>
      <p:sp>
        <p:nvSpPr>
          <p:cNvPr id="4" name="Slide Number Placeholder 3"/>
          <p:cNvSpPr>
            <a:spLocks noGrp="1"/>
          </p:cNvSpPr>
          <p:nvPr>
            <p:ph type="sldNum" sz="quarter" idx="5"/>
          </p:nvPr>
        </p:nvSpPr>
        <p:spPr/>
        <p:txBody>
          <a:bodyPr/>
          <a:lstStyle/>
          <a:p>
            <a:fld id="{971574AD-A110-4C09-9698-7F47CE393E9A}" type="slidenum">
              <a:rPr lang="en-NL" smtClean="0"/>
              <a:t>11</a:t>
            </a:fld>
            <a:endParaRPr lang="en-NL"/>
          </a:p>
        </p:txBody>
      </p:sp>
    </p:spTree>
    <p:extLst>
      <p:ext uri="{BB962C8B-B14F-4D97-AF65-F5344CB8AC3E}">
        <p14:creationId xmlns:p14="http://schemas.microsoft.com/office/powerpoint/2010/main" val="2779917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69F15706-0097-C749-8C6C-C0942A07DFD3}" type="slidenum">
              <a:rPr lang="nl-NL" smtClean="0"/>
              <a:t>12</a:t>
            </a:fld>
            <a:endParaRPr lang="nl-NL"/>
          </a:p>
        </p:txBody>
      </p:sp>
    </p:spTree>
    <p:extLst>
      <p:ext uri="{BB962C8B-B14F-4D97-AF65-F5344CB8AC3E}">
        <p14:creationId xmlns:p14="http://schemas.microsoft.com/office/powerpoint/2010/main" val="2475005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Voor beide agenda’s een SWOT gemaakt. </a:t>
            </a:r>
            <a:r>
              <a:rPr lang="nl-NL" err="1"/>
              <a:t>Truuc</a:t>
            </a:r>
            <a:r>
              <a:rPr lang="nl-NL"/>
              <a:t> zit vooral in draagvlak en </a:t>
            </a:r>
            <a:r>
              <a:rPr lang="nl-NL" err="1"/>
              <a:t>moonshots</a:t>
            </a:r>
            <a:r>
              <a:rPr lang="nl-NL"/>
              <a:t> in interviews en sessies halen. Ook waar je geld vandaan haalt (mix </a:t>
            </a:r>
            <a:r>
              <a:rPr lang="nl-NL" err="1"/>
              <a:t>and</a:t>
            </a:r>
            <a:r>
              <a:rPr lang="nl-NL"/>
              <a:t> match van </a:t>
            </a:r>
            <a:r>
              <a:rPr lang="nl-NL" err="1"/>
              <a:t>instrumetnen</a:t>
            </a:r>
            <a:r>
              <a:rPr lang="nl-NL"/>
              <a:t>, zie mail). Kijken wat nieuw is. Nog niet langs een tijdlijn gezet. </a:t>
            </a:r>
          </a:p>
          <a:p>
            <a:endParaRPr lang="nl-NL"/>
          </a:p>
          <a:p>
            <a:r>
              <a:rPr lang="nl-NL"/>
              <a:t>Hoe </a:t>
            </a:r>
            <a:r>
              <a:rPr lang="nl-NL" err="1"/>
              <a:t>contreet</a:t>
            </a:r>
            <a:r>
              <a:rPr lang="nl-NL"/>
              <a:t> moet het worden? Niemand weet het. </a:t>
            </a:r>
          </a:p>
          <a:p>
            <a:r>
              <a:rPr lang="nl-NL"/>
              <a:t>Niemand weet nog hoe de actieagenda’s er uit zien. </a:t>
            </a:r>
          </a:p>
          <a:p>
            <a:endParaRPr lang="nl-NL"/>
          </a:p>
          <a:p>
            <a:endParaRPr lang="nl-NL"/>
          </a:p>
          <a:p>
            <a:r>
              <a:rPr lang="nl-NL"/>
              <a:t>Planning af begin 2025. </a:t>
            </a:r>
          </a:p>
          <a:p>
            <a:r>
              <a:rPr lang="nl-NL"/>
              <a:t>Toewerken naar max Q1 volgend jaar. </a:t>
            </a:r>
          </a:p>
          <a:p>
            <a:endParaRPr lang="nl-NL"/>
          </a:p>
          <a:p>
            <a:r>
              <a:rPr lang="nl-NL"/>
              <a:t>Elke fase 2 maanden. Processen lopen </a:t>
            </a:r>
            <a:r>
              <a:rPr lang="nl-NL" err="1"/>
              <a:t>parralel</a:t>
            </a:r>
            <a:r>
              <a:rPr lang="nl-NL"/>
              <a:t> voor beide agenda’s. </a:t>
            </a:r>
          </a:p>
          <a:p>
            <a:endParaRPr lang="nl-NL"/>
          </a:p>
          <a:p>
            <a:r>
              <a:rPr lang="nl-NL"/>
              <a:t>Voetnoot opnemen: gebruik maken van bestaande agenda’s die in het kader van de NTS reeds zijn geformuleerd. </a:t>
            </a:r>
          </a:p>
          <a:p>
            <a:endParaRPr lang="nl-NL"/>
          </a:p>
          <a:p>
            <a:r>
              <a:rPr lang="nl-NL"/>
              <a:t>We maken gebruik van de </a:t>
            </a:r>
            <a:r>
              <a:rPr lang="nl-NL" err="1"/>
              <a:t>hereikte</a:t>
            </a:r>
            <a:r>
              <a:rPr lang="nl-NL"/>
              <a:t> NTS en de recent ontwikkelde agenda’s CS.</a:t>
            </a:r>
          </a:p>
          <a:p>
            <a:r>
              <a:rPr lang="nl-NL"/>
              <a:t>Verschillen hoeven niet benadrukt te worden.  </a:t>
            </a:r>
          </a:p>
          <a:p>
            <a:endParaRPr lang="nl-NL"/>
          </a:p>
          <a:p>
            <a:endParaRPr lang="nl-NL"/>
          </a:p>
          <a:p>
            <a:r>
              <a:rPr lang="nl-NL" err="1"/>
              <a:t>AI.DATa</a:t>
            </a:r>
            <a:r>
              <a:rPr lang="nl-NL"/>
              <a:t> zou ook nog een bredere agenda kunnen worden met drie onderdelen AI, Data en AI en DATA – is om later te verkennen</a:t>
            </a:r>
          </a:p>
        </p:txBody>
      </p:sp>
      <p:sp>
        <p:nvSpPr>
          <p:cNvPr id="4" name="Slide Number Placeholder 3"/>
          <p:cNvSpPr>
            <a:spLocks noGrp="1"/>
          </p:cNvSpPr>
          <p:nvPr>
            <p:ph type="sldNum" sz="quarter" idx="5"/>
          </p:nvPr>
        </p:nvSpPr>
        <p:spPr/>
        <p:txBody>
          <a:bodyPr/>
          <a:lstStyle/>
          <a:p>
            <a:fld id="{971574AD-A110-4C09-9698-7F47CE393E9A}" type="slidenum">
              <a:rPr lang="en-NL" smtClean="0"/>
              <a:t>13</a:t>
            </a:fld>
            <a:endParaRPr lang="en-NL"/>
          </a:p>
        </p:txBody>
      </p:sp>
    </p:spTree>
    <p:extLst>
      <p:ext uri="{BB962C8B-B14F-4D97-AF65-F5344CB8AC3E}">
        <p14:creationId xmlns:p14="http://schemas.microsoft.com/office/powerpoint/2010/main" val="3552973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Voor beide agenda’s een SWOT gemaakt. </a:t>
            </a:r>
            <a:r>
              <a:rPr lang="nl-NL" err="1"/>
              <a:t>Truuc</a:t>
            </a:r>
            <a:r>
              <a:rPr lang="nl-NL"/>
              <a:t> zit vooral in draagvlak en </a:t>
            </a:r>
            <a:r>
              <a:rPr lang="nl-NL" err="1"/>
              <a:t>moonshots</a:t>
            </a:r>
            <a:r>
              <a:rPr lang="nl-NL"/>
              <a:t> in interviews en sessies halen. Ook waar je geld vandaan haalt (mix </a:t>
            </a:r>
            <a:r>
              <a:rPr lang="nl-NL" err="1"/>
              <a:t>and</a:t>
            </a:r>
            <a:r>
              <a:rPr lang="nl-NL"/>
              <a:t> match van </a:t>
            </a:r>
            <a:r>
              <a:rPr lang="nl-NL" err="1"/>
              <a:t>instrumetnen</a:t>
            </a:r>
            <a:r>
              <a:rPr lang="nl-NL"/>
              <a:t>, zie mail). Kijken wat nieuw is. Nog niet langs een tijdlijn gezet. </a:t>
            </a:r>
          </a:p>
          <a:p>
            <a:endParaRPr lang="nl-NL"/>
          </a:p>
          <a:p>
            <a:r>
              <a:rPr lang="nl-NL"/>
              <a:t>Hoe </a:t>
            </a:r>
            <a:r>
              <a:rPr lang="nl-NL" err="1"/>
              <a:t>contreet</a:t>
            </a:r>
            <a:r>
              <a:rPr lang="nl-NL"/>
              <a:t> moet het worden? Niemand weet het. </a:t>
            </a:r>
          </a:p>
          <a:p>
            <a:r>
              <a:rPr lang="nl-NL"/>
              <a:t>Niemand weet nog hoe de actieagenda’s er uit zien. </a:t>
            </a:r>
          </a:p>
          <a:p>
            <a:endParaRPr lang="nl-NL"/>
          </a:p>
          <a:p>
            <a:endParaRPr lang="nl-NL"/>
          </a:p>
          <a:p>
            <a:r>
              <a:rPr lang="nl-NL"/>
              <a:t>Planning af begin 2025. </a:t>
            </a:r>
          </a:p>
          <a:p>
            <a:r>
              <a:rPr lang="nl-NL"/>
              <a:t>Toewerken naar max Q1 volgend jaar. </a:t>
            </a:r>
          </a:p>
          <a:p>
            <a:endParaRPr lang="nl-NL"/>
          </a:p>
          <a:p>
            <a:r>
              <a:rPr lang="nl-NL"/>
              <a:t>Elke fase 2 maanden. Processen lopen </a:t>
            </a:r>
            <a:r>
              <a:rPr lang="nl-NL" err="1"/>
              <a:t>parralel</a:t>
            </a:r>
            <a:r>
              <a:rPr lang="nl-NL"/>
              <a:t> voor beide agenda’s. </a:t>
            </a:r>
          </a:p>
          <a:p>
            <a:endParaRPr lang="nl-NL"/>
          </a:p>
          <a:p>
            <a:r>
              <a:rPr lang="nl-NL"/>
              <a:t>Voetnoot opnemen: gebruik maken van bestaande agenda’s die in het kader van de NTS reeds zijn geformuleerd. </a:t>
            </a:r>
          </a:p>
          <a:p>
            <a:endParaRPr lang="nl-NL"/>
          </a:p>
          <a:p>
            <a:r>
              <a:rPr lang="nl-NL"/>
              <a:t>We maken gebruik van de </a:t>
            </a:r>
            <a:r>
              <a:rPr lang="nl-NL" err="1"/>
              <a:t>hereikte</a:t>
            </a:r>
            <a:r>
              <a:rPr lang="nl-NL"/>
              <a:t> NTS en de recent ontwikkelde agenda’s CS.</a:t>
            </a:r>
          </a:p>
          <a:p>
            <a:r>
              <a:rPr lang="nl-NL"/>
              <a:t>Verschillen hoeven niet benadrukt te worden.  </a:t>
            </a:r>
          </a:p>
          <a:p>
            <a:endParaRPr lang="nl-NL"/>
          </a:p>
          <a:p>
            <a:endParaRPr lang="nl-NL"/>
          </a:p>
          <a:p>
            <a:r>
              <a:rPr lang="nl-NL" err="1"/>
              <a:t>AI.DATa</a:t>
            </a:r>
            <a:r>
              <a:rPr lang="nl-NL"/>
              <a:t> zou ook nog een bredere agenda kunnen worden met drie onderdelen AI, Data en AI en DATA – is om later te verkennen. </a:t>
            </a:r>
          </a:p>
          <a:p>
            <a:endParaRPr lang="nl-NL"/>
          </a:p>
          <a:p>
            <a:endParaRPr lang="nl-NL"/>
          </a:p>
        </p:txBody>
      </p:sp>
      <p:sp>
        <p:nvSpPr>
          <p:cNvPr id="4" name="Slide Number Placeholder 3"/>
          <p:cNvSpPr>
            <a:spLocks noGrp="1"/>
          </p:cNvSpPr>
          <p:nvPr>
            <p:ph type="sldNum" sz="quarter" idx="5"/>
          </p:nvPr>
        </p:nvSpPr>
        <p:spPr/>
        <p:txBody>
          <a:bodyPr/>
          <a:lstStyle/>
          <a:p>
            <a:fld id="{971574AD-A110-4C09-9698-7F47CE393E9A}" type="slidenum">
              <a:rPr lang="en-NL" smtClean="0"/>
              <a:t>14</a:t>
            </a:fld>
            <a:endParaRPr lang="en-NL"/>
          </a:p>
        </p:txBody>
      </p:sp>
    </p:spTree>
    <p:extLst>
      <p:ext uri="{BB962C8B-B14F-4D97-AF65-F5344CB8AC3E}">
        <p14:creationId xmlns:p14="http://schemas.microsoft.com/office/powerpoint/2010/main" val="53623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AANGEPAST</a:t>
            </a:r>
          </a:p>
          <a:p>
            <a:endParaRPr lang="nl-NL"/>
          </a:p>
          <a:p>
            <a:r>
              <a:rPr lang="nl-NL"/>
              <a:t>4. Organisatie en Tijdlijnen</a:t>
            </a:r>
            <a:br>
              <a:rPr lang="nl-NL"/>
            </a:br>
            <a:br>
              <a:rPr lang="nl-NL"/>
            </a:br>
            <a:r>
              <a:rPr lang="nl-NL"/>
              <a:t>Wat gaan we doen en wanneer gaan we het doen? (straks er uit, nu handig om er in te hebben)</a:t>
            </a:r>
          </a:p>
        </p:txBody>
      </p:sp>
      <p:sp>
        <p:nvSpPr>
          <p:cNvPr id="4" name="Slide Number Placeholder 3"/>
          <p:cNvSpPr>
            <a:spLocks noGrp="1"/>
          </p:cNvSpPr>
          <p:nvPr>
            <p:ph type="sldNum" sz="quarter" idx="5"/>
          </p:nvPr>
        </p:nvSpPr>
        <p:spPr/>
        <p:txBody>
          <a:bodyPr/>
          <a:lstStyle/>
          <a:p>
            <a:fld id="{971574AD-A110-4C09-9698-7F47CE393E9A}" type="slidenum">
              <a:rPr lang="en-NL" smtClean="0"/>
              <a:t>2</a:t>
            </a:fld>
            <a:endParaRPr lang="en-NL"/>
          </a:p>
        </p:txBody>
      </p:sp>
    </p:spTree>
    <p:extLst>
      <p:ext uri="{BB962C8B-B14F-4D97-AF65-F5344CB8AC3E}">
        <p14:creationId xmlns:p14="http://schemas.microsoft.com/office/powerpoint/2010/main" val="472217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AANGEPAST</a:t>
            </a:r>
          </a:p>
          <a:p>
            <a:endParaRPr lang="nl-NL"/>
          </a:p>
          <a:p>
            <a:r>
              <a:rPr lang="nl-NL"/>
              <a:t>1 slide bij met de samenvatting. In 2 slides kern vatten waar het over gaat en waarom het nodig is. Nog 1 slide toevoegen om lezer mee te nemen. (kijk naar KIA Digitalisering).</a:t>
            </a:r>
            <a:br>
              <a:rPr lang="nl-NL"/>
            </a:br>
            <a:br>
              <a:rPr lang="nl-NL"/>
            </a:br>
            <a:r>
              <a:rPr lang="nl-NL"/>
              <a:t>Document wordt gebruikt voor het kernteam Kia D. </a:t>
            </a:r>
            <a:br>
              <a:rPr lang="nl-NL"/>
            </a:br>
            <a:br>
              <a:rPr lang="nl-NL"/>
            </a:br>
            <a:r>
              <a:rPr lang="nl-NL"/>
              <a:t>Bespreking is voor Digitale economie. </a:t>
            </a:r>
          </a:p>
        </p:txBody>
      </p:sp>
      <p:sp>
        <p:nvSpPr>
          <p:cNvPr id="4" name="Slide Number Placeholder 3"/>
          <p:cNvSpPr>
            <a:spLocks noGrp="1"/>
          </p:cNvSpPr>
          <p:nvPr>
            <p:ph type="sldNum" sz="quarter" idx="5"/>
          </p:nvPr>
        </p:nvSpPr>
        <p:spPr/>
        <p:txBody>
          <a:bodyPr/>
          <a:lstStyle/>
          <a:p>
            <a:fld id="{971574AD-A110-4C09-9698-7F47CE393E9A}" type="slidenum">
              <a:rPr lang="en-NL" smtClean="0"/>
              <a:t>3</a:t>
            </a:fld>
            <a:endParaRPr lang="en-NL"/>
          </a:p>
        </p:txBody>
      </p:sp>
    </p:spTree>
    <p:extLst>
      <p:ext uri="{BB962C8B-B14F-4D97-AF65-F5344CB8AC3E}">
        <p14:creationId xmlns:p14="http://schemas.microsoft.com/office/powerpoint/2010/main" val="2896877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AANGEPAST</a:t>
            </a:r>
          </a:p>
          <a:p>
            <a:endParaRPr lang="en-US"/>
          </a:p>
          <a:p>
            <a:r>
              <a:rPr lang="en-US" err="1"/>
              <a:t>Samenvatting</a:t>
            </a:r>
            <a:r>
              <a:rPr lang="en-US"/>
              <a:t>. Wil </a:t>
            </a:r>
            <a:r>
              <a:rPr lang="en-US" err="1"/>
              <a:t>niet</a:t>
            </a:r>
            <a:r>
              <a:rPr lang="en-US"/>
              <a:t> </a:t>
            </a:r>
            <a:r>
              <a:rPr lang="en-US" err="1"/>
              <a:t>Hebben</a:t>
            </a:r>
            <a:r>
              <a:rPr lang="en-US"/>
              <a:t> </a:t>
            </a:r>
            <a:r>
              <a:rPr lang="en-US" err="1"/>
              <a:t>dat</a:t>
            </a:r>
            <a:r>
              <a:rPr lang="en-US"/>
              <a:t> </a:t>
            </a:r>
            <a:r>
              <a:rPr lang="en-US" err="1"/>
              <a:t>gaan</a:t>
            </a:r>
            <a:r>
              <a:rPr lang="en-US"/>
              <a:t> </a:t>
            </a:r>
            <a:r>
              <a:rPr lang="en-US" err="1"/>
              <a:t>putten</a:t>
            </a:r>
            <a:r>
              <a:rPr lang="en-US"/>
              <a:t> </a:t>
            </a:r>
            <a:r>
              <a:rPr lang="en-US" err="1"/>
              <a:t>uit</a:t>
            </a:r>
            <a:r>
              <a:rPr lang="en-US"/>
              <a:t> KIA ST. I&amp;K </a:t>
            </a:r>
            <a:r>
              <a:rPr lang="en-US" err="1"/>
              <a:t>kent</a:t>
            </a:r>
            <a:r>
              <a:rPr lang="en-US"/>
              <a:t> </a:t>
            </a:r>
            <a:r>
              <a:rPr lang="en-US" err="1"/>
              <a:t>dit</a:t>
            </a:r>
            <a:r>
              <a:rPr lang="en-US"/>
              <a:t>. </a:t>
            </a:r>
            <a:r>
              <a:rPr lang="en-US" err="1"/>
              <a:t>Digitale</a:t>
            </a:r>
            <a:r>
              <a:rPr lang="en-US"/>
              <a:t> </a:t>
            </a:r>
            <a:r>
              <a:rPr lang="en-US" err="1"/>
              <a:t>Economie</a:t>
            </a:r>
            <a:r>
              <a:rPr lang="en-US"/>
              <a:t> </a:t>
            </a:r>
            <a:r>
              <a:rPr lang="en-US" err="1"/>
              <a:t>snapt</a:t>
            </a:r>
            <a:r>
              <a:rPr lang="en-US"/>
              <a:t> </a:t>
            </a:r>
            <a:r>
              <a:rPr lang="en-US" err="1"/>
              <a:t>dit</a:t>
            </a:r>
            <a:r>
              <a:rPr lang="en-US"/>
              <a:t> </a:t>
            </a:r>
            <a:r>
              <a:rPr lang="en-US" err="1"/>
              <a:t>nog</a:t>
            </a:r>
            <a:r>
              <a:rPr lang="en-US"/>
              <a:t> </a:t>
            </a:r>
            <a:r>
              <a:rPr lang="en-US" err="1"/>
              <a:t>niet</a:t>
            </a:r>
            <a:r>
              <a:rPr lang="en-US"/>
              <a:t> </a:t>
            </a:r>
            <a:r>
              <a:rPr lang="en-US" err="1"/>
              <a:t>goed</a:t>
            </a:r>
            <a:r>
              <a:rPr lang="en-US"/>
              <a:t>. Moet nu </a:t>
            </a:r>
            <a:r>
              <a:rPr lang="en-US" err="1"/>
              <a:t>goed</a:t>
            </a:r>
            <a:r>
              <a:rPr lang="en-US"/>
              <a:t> </a:t>
            </a:r>
            <a:r>
              <a:rPr lang="en-US" err="1"/>
              <a:t>voeden</a:t>
            </a:r>
            <a:r>
              <a:rPr lang="en-US"/>
              <a:t>. Wil </a:t>
            </a:r>
            <a:r>
              <a:rPr lang="en-US" err="1"/>
              <a:t>juist</a:t>
            </a:r>
            <a:r>
              <a:rPr lang="en-US"/>
              <a:t> in de lead </a:t>
            </a:r>
            <a:r>
              <a:rPr lang="en-US" err="1"/>
              <a:t>komen</a:t>
            </a:r>
            <a:r>
              <a:rPr lang="en-US"/>
              <a:t>. Kern </a:t>
            </a:r>
            <a:r>
              <a:rPr lang="en-US" err="1"/>
              <a:t>komen</a:t>
            </a:r>
            <a:r>
              <a:rPr lang="en-US"/>
              <a:t>.  </a:t>
            </a:r>
            <a:br>
              <a:rPr lang="en-US"/>
            </a:br>
            <a:br>
              <a:rPr lang="en-US"/>
            </a:br>
            <a:r>
              <a:rPr lang="en-US"/>
              <a:t>Slide 5: wat is </a:t>
            </a:r>
            <a:r>
              <a:rPr lang="en-US" err="1"/>
              <a:t>een</a:t>
            </a:r>
            <a:r>
              <a:rPr lang="en-US"/>
              <a:t> </a:t>
            </a:r>
            <a:r>
              <a:rPr lang="en-US" err="1"/>
              <a:t>actieagenda</a:t>
            </a:r>
            <a:r>
              <a:rPr lang="en-US"/>
              <a:t>?</a:t>
            </a:r>
            <a:br>
              <a:rPr lang="en-US"/>
            </a:br>
            <a:r>
              <a:rPr lang="en-US"/>
              <a:t>Slide 6: wat </a:t>
            </a:r>
            <a:r>
              <a:rPr lang="en-US" err="1"/>
              <a:t>zijn</a:t>
            </a:r>
            <a:r>
              <a:rPr lang="en-US"/>
              <a:t> de criteria </a:t>
            </a:r>
            <a:r>
              <a:rPr lang="en-US" err="1"/>
              <a:t>voor</a:t>
            </a:r>
            <a:r>
              <a:rPr lang="en-US"/>
              <a:t> </a:t>
            </a:r>
            <a:r>
              <a:rPr lang="en-US" err="1"/>
              <a:t>een</a:t>
            </a:r>
            <a:r>
              <a:rPr lang="en-US"/>
              <a:t> </a:t>
            </a:r>
            <a:r>
              <a:rPr lang="en-US" err="1"/>
              <a:t>actieagenda</a:t>
            </a:r>
            <a:r>
              <a:rPr lang="en-US"/>
              <a:t>? </a:t>
            </a:r>
            <a:endParaRPr lang="en-NL"/>
          </a:p>
        </p:txBody>
      </p:sp>
      <p:sp>
        <p:nvSpPr>
          <p:cNvPr id="4" name="Slide Number Placeholder 3"/>
          <p:cNvSpPr>
            <a:spLocks noGrp="1"/>
          </p:cNvSpPr>
          <p:nvPr>
            <p:ph type="sldNum" sz="quarter" idx="5"/>
          </p:nvPr>
        </p:nvSpPr>
        <p:spPr/>
        <p:txBody>
          <a:bodyPr/>
          <a:lstStyle/>
          <a:p>
            <a:fld id="{971574AD-A110-4C09-9698-7F47CE393E9A}" type="slidenum">
              <a:rPr lang="en-NL" smtClean="0"/>
              <a:t>4</a:t>
            </a:fld>
            <a:endParaRPr lang="en-NL"/>
          </a:p>
        </p:txBody>
      </p:sp>
    </p:spTree>
    <p:extLst>
      <p:ext uri="{BB962C8B-B14F-4D97-AF65-F5344CB8AC3E}">
        <p14:creationId xmlns:p14="http://schemas.microsoft.com/office/powerpoint/2010/main" val="3864890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AANGEPAST</a:t>
            </a:r>
          </a:p>
        </p:txBody>
      </p:sp>
      <p:sp>
        <p:nvSpPr>
          <p:cNvPr id="4" name="Slide Number Placeholder 3"/>
          <p:cNvSpPr>
            <a:spLocks noGrp="1"/>
          </p:cNvSpPr>
          <p:nvPr>
            <p:ph type="sldNum" sz="quarter" idx="5"/>
          </p:nvPr>
        </p:nvSpPr>
        <p:spPr/>
        <p:txBody>
          <a:bodyPr/>
          <a:lstStyle/>
          <a:p>
            <a:fld id="{971574AD-A110-4C09-9698-7F47CE393E9A}" type="slidenum">
              <a:rPr lang="en-NL" smtClean="0"/>
              <a:t>5</a:t>
            </a:fld>
            <a:endParaRPr lang="en-NL"/>
          </a:p>
        </p:txBody>
      </p:sp>
    </p:spTree>
    <p:extLst>
      <p:ext uri="{BB962C8B-B14F-4D97-AF65-F5344CB8AC3E}">
        <p14:creationId xmlns:p14="http://schemas.microsoft.com/office/powerpoint/2010/main" val="2236270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AANGEPAST</a:t>
            </a:r>
          </a:p>
        </p:txBody>
      </p:sp>
      <p:sp>
        <p:nvSpPr>
          <p:cNvPr id="4" name="Slide Number Placeholder 3"/>
          <p:cNvSpPr>
            <a:spLocks noGrp="1"/>
          </p:cNvSpPr>
          <p:nvPr>
            <p:ph type="sldNum" sz="quarter" idx="5"/>
          </p:nvPr>
        </p:nvSpPr>
        <p:spPr/>
        <p:txBody>
          <a:bodyPr/>
          <a:lstStyle/>
          <a:p>
            <a:fld id="{971574AD-A110-4C09-9698-7F47CE393E9A}" type="slidenum">
              <a:rPr lang="en-NL" smtClean="0"/>
              <a:t>6</a:t>
            </a:fld>
            <a:endParaRPr lang="en-NL"/>
          </a:p>
        </p:txBody>
      </p:sp>
    </p:spTree>
    <p:extLst>
      <p:ext uri="{BB962C8B-B14F-4D97-AF65-F5344CB8AC3E}">
        <p14:creationId xmlns:p14="http://schemas.microsoft.com/office/powerpoint/2010/main" val="1895129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Hoe ziet de aanpak er uit? Nog onduidelijk: in het algemeen, is voor elk van de lijnen al een agenda gemaakt. Incl. ecosysteemanalyse en verkenning. </a:t>
            </a:r>
            <a:br>
              <a:rPr lang="nl-NL"/>
            </a:br>
            <a:r>
              <a:rPr lang="nl-NL"/>
              <a:t>Ook is er weinig tijd nu. In fase 3 ook iets over de staat van de </a:t>
            </a:r>
            <a:r>
              <a:rPr lang="nl-NL" err="1"/>
              <a:t>financieirngscontext</a:t>
            </a:r>
            <a:r>
              <a:rPr lang="nl-NL"/>
              <a:t> (o.a. Europa). </a:t>
            </a:r>
            <a:br>
              <a:rPr lang="nl-NL"/>
            </a:br>
            <a:br>
              <a:rPr lang="nl-NL"/>
            </a:br>
            <a:r>
              <a:rPr lang="nl-NL"/>
              <a:t>Andere gedachte – is toewerken naar </a:t>
            </a:r>
            <a:r>
              <a:rPr lang="nl-NL" err="1"/>
              <a:t>moonshots</a:t>
            </a:r>
            <a:r>
              <a:rPr lang="nl-NL"/>
              <a:t>. Die </a:t>
            </a:r>
            <a:r>
              <a:rPr lang="nl-NL" err="1"/>
              <a:t>definieren</a:t>
            </a:r>
            <a:r>
              <a:rPr lang="nl-NL"/>
              <a:t>. Mogelijk bestaan ze al. Je kan bijv. </a:t>
            </a:r>
            <a:r>
              <a:rPr lang="nl-NL" err="1"/>
              <a:t>moonshot</a:t>
            </a:r>
            <a:r>
              <a:rPr lang="nl-NL"/>
              <a:t> maken van ene bestaande </a:t>
            </a:r>
            <a:r>
              <a:rPr lang="nl-NL" err="1"/>
              <a:t>groeifondsaanvrag</a:t>
            </a:r>
            <a:r>
              <a:rPr lang="nl-NL"/>
              <a:t>. Op het gebied van AI en Data. </a:t>
            </a:r>
            <a:br>
              <a:rPr lang="nl-NL"/>
            </a:br>
            <a:br>
              <a:rPr lang="nl-NL"/>
            </a:br>
            <a:r>
              <a:rPr lang="nl-NL"/>
              <a:t>Naast generieke instrumentarium kunnen dingen bewegen om de </a:t>
            </a:r>
            <a:r>
              <a:rPr lang="nl-NL" err="1"/>
              <a:t>moonshots</a:t>
            </a:r>
            <a:r>
              <a:rPr lang="nl-NL"/>
              <a:t> te definiëren. </a:t>
            </a:r>
            <a:br>
              <a:rPr lang="nl-NL"/>
            </a:br>
            <a:br>
              <a:rPr lang="nl-NL"/>
            </a:br>
            <a:r>
              <a:rPr lang="nl-NL" err="1"/>
              <a:t>Governance</a:t>
            </a:r>
            <a:r>
              <a:rPr lang="nl-NL"/>
              <a:t>, Fase 3: die is via de KIA D al op z’n plek. </a:t>
            </a:r>
          </a:p>
          <a:p>
            <a:endParaRPr lang="nl-NL"/>
          </a:p>
          <a:p>
            <a:r>
              <a:rPr lang="nl-NL"/>
              <a:t>Vanuit de </a:t>
            </a:r>
            <a:r>
              <a:rPr lang="nl-NL" err="1"/>
              <a:t>moonshots</a:t>
            </a:r>
            <a:r>
              <a:rPr lang="nl-NL"/>
              <a:t> het gesprek aan gaan. </a:t>
            </a:r>
            <a:br>
              <a:rPr lang="nl-NL"/>
            </a:br>
            <a:br>
              <a:rPr lang="nl-NL"/>
            </a:br>
            <a:r>
              <a:rPr lang="nl-NL"/>
              <a:t>Nu nog op het proces sturen. </a:t>
            </a:r>
          </a:p>
          <a:p>
            <a:endParaRPr lang="nl-NL"/>
          </a:p>
          <a:p>
            <a:r>
              <a:rPr lang="nl-NL"/>
              <a:t>SWOT is haakje van de </a:t>
            </a:r>
            <a:r>
              <a:rPr lang="nl-NL" err="1"/>
              <a:t>moonshots</a:t>
            </a:r>
            <a:r>
              <a:rPr lang="nl-NL"/>
              <a:t>. – </a:t>
            </a:r>
            <a:r>
              <a:rPr lang="nl-NL" err="1"/>
              <a:t>opportunities</a:t>
            </a:r>
            <a:r>
              <a:rPr lang="nl-NL"/>
              <a:t>.</a:t>
            </a:r>
          </a:p>
          <a:p>
            <a:endParaRPr lang="nl-NL"/>
          </a:p>
          <a:p>
            <a:r>
              <a:rPr lang="nl-NL"/>
              <a:t>In actieagenda kan je </a:t>
            </a:r>
            <a:r>
              <a:rPr lang="nl-NL" err="1"/>
              <a:t>governace</a:t>
            </a:r>
            <a:r>
              <a:rPr lang="nl-NL"/>
              <a:t> van KIA D benutten – Kernteam D is waar dit terugkomt. Twee werkgroepen AI en Cyber. Zou TG inzitten, Frits en Jasper. EZ digitale economie is beide. Voor cybersecurity </a:t>
            </a:r>
            <a:r>
              <a:rPr lang="nl-NL" err="1"/>
              <a:t>DCYPher</a:t>
            </a:r>
            <a:r>
              <a:rPr lang="nl-NL"/>
              <a:t>, Voor AI COE DSC en AINED. </a:t>
            </a:r>
          </a:p>
          <a:p>
            <a:endParaRPr lang="nl-NL"/>
          </a:p>
          <a:p>
            <a:r>
              <a:rPr lang="nl-NL"/>
              <a:t>Opschrijven als: eerste </a:t>
            </a:r>
            <a:r>
              <a:rPr lang="nl-NL" err="1"/>
              <a:t>compostie</a:t>
            </a:r>
            <a:r>
              <a:rPr lang="nl-NL"/>
              <a:t> werkgroep cybersecurity en AI. </a:t>
            </a:r>
          </a:p>
          <a:p>
            <a:endParaRPr lang="nl-NL"/>
          </a:p>
          <a:p>
            <a:r>
              <a:rPr lang="nl-NL"/>
              <a:t>Eind aug draft </a:t>
            </a:r>
          </a:p>
          <a:p>
            <a:r>
              <a:rPr lang="nl-NL"/>
              <a:t>6 september - Frits stemt af met KIA ST. </a:t>
            </a:r>
          </a:p>
          <a:p>
            <a:r>
              <a:rPr lang="nl-NL"/>
              <a:t>17 september – kernteamoverleg KIA D</a:t>
            </a:r>
          </a:p>
          <a:p>
            <a:r>
              <a:rPr lang="nl-NL"/>
              <a:t>1 </a:t>
            </a:r>
            <a:r>
              <a:rPr lang="nl-NL" err="1"/>
              <a:t>oct</a:t>
            </a:r>
            <a:r>
              <a:rPr lang="nl-NL"/>
              <a:t> – adviesraad</a:t>
            </a:r>
          </a:p>
          <a:p>
            <a:r>
              <a:rPr lang="nl-NL"/>
              <a:t>3 </a:t>
            </a:r>
            <a:r>
              <a:rPr lang="nl-NL" err="1"/>
              <a:t>oct</a:t>
            </a:r>
            <a:r>
              <a:rPr lang="nl-NL"/>
              <a:t> – themateam </a:t>
            </a:r>
          </a:p>
          <a:p>
            <a:endParaRPr lang="nl-NL"/>
          </a:p>
          <a:p>
            <a:r>
              <a:rPr lang="nl-NL"/>
              <a:t>Nader te bepalen EZ I&amp;K, EZ DE </a:t>
            </a:r>
          </a:p>
          <a:p>
            <a:endParaRPr lang="nl-NL"/>
          </a:p>
          <a:p>
            <a:r>
              <a:rPr lang="nl-NL"/>
              <a:t>Volgen de planning van de KIA ST niet. </a:t>
            </a:r>
          </a:p>
        </p:txBody>
      </p:sp>
      <p:sp>
        <p:nvSpPr>
          <p:cNvPr id="4" name="Slide Number Placeholder 3"/>
          <p:cNvSpPr>
            <a:spLocks noGrp="1"/>
          </p:cNvSpPr>
          <p:nvPr>
            <p:ph type="sldNum" sz="quarter" idx="5"/>
          </p:nvPr>
        </p:nvSpPr>
        <p:spPr/>
        <p:txBody>
          <a:bodyPr/>
          <a:lstStyle/>
          <a:p>
            <a:fld id="{971574AD-A110-4C09-9698-7F47CE393E9A}" type="slidenum">
              <a:rPr lang="en-NL" smtClean="0"/>
              <a:t>8</a:t>
            </a:fld>
            <a:endParaRPr lang="en-NL"/>
          </a:p>
        </p:txBody>
      </p:sp>
    </p:spTree>
    <p:extLst>
      <p:ext uri="{BB962C8B-B14F-4D97-AF65-F5344CB8AC3E}">
        <p14:creationId xmlns:p14="http://schemas.microsoft.com/office/powerpoint/2010/main" val="2934075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Hoe ziet de aanpak er uit? Nog onduidelijk: in het algemeen, is voor elk van de lijnen al een agenda gemaakt. Incl. ecosysteemanalyse en verkenning. </a:t>
            </a:r>
            <a:br>
              <a:rPr lang="nl-NL"/>
            </a:br>
            <a:r>
              <a:rPr lang="nl-NL"/>
              <a:t>Ook is er weinig tijd nu. In fase 3 ook iets over de staat van de </a:t>
            </a:r>
            <a:r>
              <a:rPr lang="nl-NL" err="1"/>
              <a:t>financieirngscontext</a:t>
            </a:r>
            <a:r>
              <a:rPr lang="nl-NL"/>
              <a:t> (o.a. Europa). </a:t>
            </a:r>
            <a:br>
              <a:rPr lang="nl-NL"/>
            </a:br>
            <a:br>
              <a:rPr lang="nl-NL"/>
            </a:br>
            <a:r>
              <a:rPr lang="nl-NL"/>
              <a:t>Andere gedachte – is toewerken naar </a:t>
            </a:r>
            <a:r>
              <a:rPr lang="nl-NL" err="1"/>
              <a:t>moonshots</a:t>
            </a:r>
            <a:r>
              <a:rPr lang="nl-NL"/>
              <a:t>. Die </a:t>
            </a:r>
            <a:r>
              <a:rPr lang="nl-NL" err="1"/>
              <a:t>definieren</a:t>
            </a:r>
            <a:r>
              <a:rPr lang="nl-NL"/>
              <a:t>. Mogelijk bestaan ze al. Je kan bijv. </a:t>
            </a:r>
            <a:r>
              <a:rPr lang="nl-NL" err="1"/>
              <a:t>moonshot</a:t>
            </a:r>
            <a:r>
              <a:rPr lang="nl-NL"/>
              <a:t> maken van ene bestaande </a:t>
            </a:r>
            <a:r>
              <a:rPr lang="nl-NL" err="1"/>
              <a:t>groeifondsaanvrag</a:t>
            </a:r>
            <a:r>
              <a:rPr lang="nl-NL"/>
              <a:t>. Op het gebied van AI en Data. </a:t>
            </a:r>
            <a:br>
              <a:rPr lang="nl-NL"/>
            </a:br>
            <a:br>
              <a:rPr lang="nl-NL"/>
            </a:br>
            <a:r>
              <a:rPr lang="nl-NL"/>
              <a:t>Naast generieke instrumentarium kunnen dingen bewegen om de </a:t>
            </a:r>
            <a:r>
              <a:rPr lang="nl-NL" err="1"/>
              <a:t>moonshots</a:t>
            </a:r>
            <a:r>
              <a:rPr lang="nl-NL"/>
              <a:t> te definiëren. </a:t>
            </a:r>
            <a:br>
              <a:rPr lang="nl-NL"/>
            </a:br>
            <a:br>
              <a:rPr lang="nl-NL"/>
            </a:br>
            <a:r>
              <a:rPr lang="nl-NL" err="1"/>
              <a:t>Governance</a:t>
            </a:r>
            <a:r>
              <a:rPr lang="nl-NL"/>
              <a:t>, Fase 3: die is via de KIA D al op z’n plek. </a:t>
            </a:r>
          </a:p>
          <a:p>
            <a:endParaRPr lang="nl-NL"/>
          </a:p>
          <a:p>
            <a:r>
              <a:rPr lang="nl-NL"/>
              <a:t>Vanuit de </a:t>
            </a:r>
            <a:r>
              <a:rPr lang="nl-NL" err="1"/>
              <a:t>moonshots</a:t>
            </a:r>
            <a:r>
              <a:rPr lang="nl-NL"/>
              <a:t> het gesprek aan gaan. </a:t>
            </a:r>
            <a:br>
              <a:rPr lang="nl-NL"/>
            </a:br>
            <a:br>
              <a:rPr lang="nl-NL"/>
            </a:br>
            <a:r>
              <a:rPr lang="nl-NL"/>
              <a:t>Nu nog op het proces sturen. </a:t>
            </a:r>
          </a:p>
          <a:p>
            <a:endParaRPr lang="nl-NL"/>
          </a:p>
          <a:p>
            <a:r>
              <a:rPr lang="nl-NL"/>
              <a:t>SWOT is haakje van de </a:t>
            </a:r>
            <a:r>
              <a:rPr lang="nl-NL" err="1"/>
              <a:t>moonshots</a:t>
            </a:r>
            <a:r>
              <a:rPr lang="nl-NL"/>
              <a:t>. – </a:t>
            </a:r>
            <a:r>
              <a:rPr lang="nl-NL" err="1"/>
              <a:t>opportunities</a:t>
            </a:r>
            <a:r>
              <a:rPr lang="nl-NL"/>
              <a:t>.</a:t>
            </a:r>
          </a:p>
          <a:p>
            <a:endParaRPr lang="nl-NL"/>
          </a:p>
          <a:p>
            <a:r>
              <a:rPr lang="nl-NL"/>
              <a:t>In actieagenda kan je </a:t>
            </a:r>
            <a:r>
              <a:rPr lang="nl-NL" err="1"/>
              <a:t>governace</a:t>
            </a:r>
            <a:r>
              <a:rPr lang="nl-NL"/>
              <a:t> van KIA D benutten – Kernteam D is waar dit terugkomt. Twee werkgroepen AI en Cyber. Zou TG inzitten, Frits en Jasper. EZ digitale economie is beide. Voor cybersecurity </a:t>
            </a:r>
            <a:r>
              <a:rPr lang="nl-NL" err="1"/>
              <a:t>DCYPher</a:t>
            </a:r>
            <a:r>
              <a:rPr lang="nl-NL"/>
              <a:t>, Voor AI COE DSC en AINED. </a:t>
            </a:r>
          </a:p>
          <a:p>
            <a:endParaRPr lang="nl-NL"/>
          </a:p>
          <a:p>
            <a:r>
              <a:rPr lang="nl-NL"/>
              <a:t>Opschrijven als: eerste </a:t>
            </a:r>
            <a:r>
              <a:rPr lang="nl-NL" err="1"/>
              <a:t>compostie</a:t>
            </a:r>
            <a:r>
              <a:rPr lang="nl-NL"/>
              <a:t> werkgroep cybersecurity en AI. </a:t>
            </a:r>
          </a:p>
          <a:p>
            <a:endParaRPr lang="nl-NL"/>
          </a:p>
          <a:p>
            <a:r>
              <a:rPr lang="nl-NL"/>
              <a:t>Eind aug draft </a:t>
            </a:r>
          </a:p>
          <a:p>
            <a:r>
              <a:rPr lang="nl-NL"/>
              <a:t>6 september - Frits stemt af met KIA ST. </a:t>
            </a:r>
          </a:p>
          <a:p>
            <a:r>
              <a:rPr lang="nl-NL"/>
              <a:t>17 september – kernteamoverleg KIA D</a:t>
            </a:r>
          </a:p>
          <a:p>
            <a:r>
              <a:rPr lang="nl-NL"/>
              <a:t>1 </a:t>
            </a:r>
            <a:r>
              <a:rPr lang="nl-NL" err="1"/>
              <a:t>oct</a:t>
            </a:r>
            <a:r>
              <a:rPr lang="nl-NL"/>
              <a:t> – adviesraad</a:t>
            </a:r>
          </a:p>
          <a:p>
            <a:r>
              <a:rPr lang="nl-NL"/>
              <a:t>3 </a:t>
            </a:r>
            <a:r>
              <a:rPr lang="nl-NL" err="1"/>
              <a:t>oct</a:t>
            </a:r>
            <a:r>
              <a:rPr lang="nl-NL"/>
              <a:t> – themateam </a:t>
            </a:r>
          </a:p>
          <a:p>
            <a:endParaRPr lang="nl-NL"/>
          </a:p>
          <a:p>
            <a:r>
              <a:rPr lang="nl-NL"/>
              <a:t>Nader te bepalen EZ I&amp;K, EZ DE </a:t>
            </a:r>
          </a:p>
          <a:p>
            <a:endParaRPr lang="nl-NL"/>
          </a:p>
          <a:p>
            <a:r>
              <a:rPr lang="nl-NL"/>
              <a:t>Volgen de planning van de KIA ST niet. </a:t>
            </a:r>
          </a:p>
        </p:txBody>
      </p:sp>
      <p:sp>
        <p:nvSpPr>
          <p:cNvPr id="4" name="Slide Number Placeholder 3"/>
          <p:cNvSpPr>
            <a:spLocks noGrp="1"/>
          </p:cNvSpPr>
          <p:nvPr>
            <p:ph type="sldNum" sz="quarter" idx="5"/>
          </p:nvPr>
        </p:nvSpPr>
        <p:spPr/>
        <p:txBody>
          <a:bodyPr/>
          <a:lstStyle/>
          <a:p>
            <a:fld id="{971574AD-A110-4C09-9698-7F47CE393E9A}" type="slidenum">
              <a:rPr lang="en-NL" smtClean="0"/>
              <a:t>9</a:t>
            </a:fld>
            <a:endParaRPr lang="en-NL"/>
          </a:p>
        </p:txBody>
      </p:sp>
    </p:spTree>
    <p:extLst>
      <p:ext uri="{BB962C8B-B14F-4D97-AF65-F5344CB8AC3E}">
        <p14:creationId xmlns:p14="http://schemas.microsoft.com/office/powerpoint/2010/main" val="841107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Hoe ziet de aanpak er uit? Nog onduidelijk: in het algemeen, is voor elk van de lijnen al een agenda gemaakt. Incl. ecosysteemanalyse en verkenning. </a:t>
            </a:r>
            <a:br>
              <a:rPr lang="nl-NL"/>
            </a:br>
            <a:r>
              <a:rPr lang="nl-NL"/>
              <a:t>Ook is er weinig tijd nu. In fase 3 ook iets over de staat van de </a:t>
            </a:r>
            <a:r>
              <a:rPr lang="nl-NL" err="1"/>
              <a:t>financieirngscontext</a:t>
            </a:r>
            <a:r>
              <a:rPr lang="nl-NL"/>
              <a:t> (o.a. Europa). </a:t>
            </a:r>
            <a:br>
              <a:rPr lang="nl-NL"/>
            </a:br>
            <a:br>
              <a:rPr lang="nl-NL"/>
            </a:br>
            <a:r>
              <a:rPr lang="nl-NL"/>
              <a:t>Andere gedachte – is toewerken naar </a:t>
            </a:r>
            <a:r>
              <a:rPr lang="nl-NL" err="1"/>
              <a:t>moonshots</a:t>
            </a:r>
            <a:r>
              <a:rPr lang="nl-NL"/>
              <a:t>. Die </a:t>
            </a:r>
            <a:r>
              <a:rPr lang="nl-NL" err="1"/>
              <a:t>definieren</a:t>
            </a:r>
            <a:r>
              <a:rPr lang="nl-NL"/>
              <a:t>. Mogelijk bestaan ze al. Je kan bijv. </a:t>
            </a:r>
            <a:r>
              <a:rPr lang="nl-NL" err="1"/>
              <a:t>moonshot</a:t>
            </a:r>
            <a:r>
              <a:rPr lang="nl-NL"/>
              <a:t> maken van ene bestaande </a:t>
            </a:r>
            <a:r>
              <a:rPr lang="nl-NL" err="1"/>
              <a:t>groeifondsaanvrag</a:t>
            </a:r>
            <a:r>
              <a:rPr lang="nl-NL"/>
              <a:t>. Op het gebied van AI en Data. </a:t>
            </a:r>
            <a:br>
              <a:rPr lang="nl-NL"/>
            </a:br>
            <a:br>
              <a:rPr lang="nl-NL"/>
            </a:br>
            <a:r>
              <a:rPr lang="nl-NL"/>
              <a:t>Naast generieke instrumentarium kunnen dingen bewegen om de </a:t>
            </a:r>
            <a:r>
              <a:rPr lang="nl-NL" err="1"/>
              <a:t>moonshots</a:t>
            </a:r>
            <a:r>
              <a:rPr lang="nl-NL"/>
              <a:t> te definiëren. </a:t>
            </a:r>
            <a:br>
              <a:rPr lang="nl-NL"/>
            </a:br>
            <a:br>
              <a:rPr lang="nl-NL"/>
            </a:br>
            <a:r>
              <a:rPr lang="nl-NL" err="1"/>
              <a:t>Governance</a:t>
            </a:r>
            <a:r>
              <a:rPr lang="nl-NL"/>
              <a:t>, Fase 3: die is via de KIA D al op z’n plek. </a:t>
            </a:r>
          </a:p>
          <a:p>
            <a:endParaRPr lang="nl-NL"/>
          </a:p>
          <a:p>
            <a:r>
              <a:rPr lang="nl-NL"/>
              <a:t>Vanuit de </a:t>
            </a:r>
            <a:r>
              <a:rPr lang="nl-NL" err="1"/>
              <a:t>moonshots</a:t>
            </a:r>
            <a:r>
              <a:rPr lang="nl-NL"/>
              <a:t> het gesprek aan gaan. </a:t>
            </a:r>
            <a:br>
              <a:rPr lang="nl-NL"/>
            </a:br>
            <a:br>
              <a:rPr lang="nl-NL"/>
            </a:br>
            <a:r>
              <a:rPr lang="nl-NL"/>
              <a:t>Nu nog op het proces sturen. </a:t>
            </a:r>
          </a:p>
          <a:p>
            <a:endParaRPr lang="nl-NL"/>
          </a:p>
          <a:p>
            <a:r>
              <a:rPr lang="nl-NL"/>
              <a:t>SWOT is haakje van de </a:t>
            </a:r>
            <a:r>
              <a:rPr lang="nl-NL" err="1"/>
              <a:t>moonshots</a:t>
            </a:r>
            <a:r>
              <a:rPr lang="nl-NL"/>
              <a:t>. – </a:t>
            </a:r>
            <a:r>
              <a:rPr lang="nl-NL" err="1"/>
              <a:t>opportunities</a:t>
            </a:r>
            <a:r>
              <a:rPr lang="nl-NL"/>
              <a:t>.</a:t>
            </a:r>
          </a:p>
          <a:p>
            <a:endParaRPr lang="nl-NL"/>
          </a:p>
          <a:p>
            <a:r>
              <a:rPr lang="nl-NL"/>
              <a:t>In actieagenda kan je </a:t>
            </a:r>
            <a:r>
              <a:rPr lang="nl-NL" err="1"/>
              <a:t>governace</a:t>
            </a:r>
            <a:r>
              <a:rPr lang="nl-NL"/>
              <a:t> van KIA D benutten – Kernteam D is waar dit terugkomt. Twee werkgroepen AI en Cyber. Zou TG inzitten, Frits en Jasper. EZ digitale economie is beide. Voor cybersecurity </a:t>
            </a:r>
            <a:r>
              <a:rPr lang="nl-NL" err="1"/>
              <a:t>DCYPher</a:t>
            </a:r>
            <a:r>
              <a:rPr lang="nl-NL"/>
              <a:t>, Voor AI COE DSC en AINED. </a:t>
            </a:r>
          </a:p>
          <a:p>
            <a:endParaRPr lang="nl-NL"/>
          </a:p>
          <a:p>
            <a:r>
              <a:rPr lang="nl-NL"/>
              <a:t>Opschrijven als: eerste </a:t>
            </a:r>
            <a:r>
              <a:rPr lang="nl-NL" err="1"/>
              <a:t>compostie</a:t>
            </a:r>
            <a:r>
              <a:rPr lang="nl-NL"/>
              <a:t> werkgroep cybersecurity en AI. </a:t>
            </a:r>
          </a:p>
          <a:p>
            <a:endParaRPr lang="nl-NL"/>
          </a:p>
          <a:p>
            <a:r>
              <a:rPr lang="nl-NL"/>
              <a:t>Eind aug draft </a:t>
            </a:r>
          </a:p>
          <a:p>
            <a:r>
              <a:rPr lang="nl-NL"/>
              <a:t>6 september - Frits stemt af met KIA ST. </a:t>
            </a:r>
          </a:p>
          <a:p>
            <a:r>
              <a:rPr lang="nl-NL"/>
              <a:t>17 september – kernteamoverleg KIA D</a:t>
            </a:r>
          </a:p>
          <a:p>
            <a:r>
              <a:rPr lang="nl-NL"/>
              <a:t>1 </a:t>
            </a:r>
            <a:r>
              <a:rPr lang="nl-NL" err="1"/>
              <a:t>oct</a:t>
            </a:r>
            <a:r>
              <a:rPr lang="nl-NL"/>
              <a:t> – adviesraad</a:t>
            </a:r>
          </a:p>
          <a:p>
            <a:r>
              <a:rPr lang="nl-NL"/>
              <a:t>3 </a:t>
            </a:r>
            <a:r>
              <a:rPr lang="nl-NL" err="1"/>
              <a:t>oct</a:t>
            </a:r>
            <a:r>
              <a:rPr lang="nl-NL"/>
              <a:t> – themateam </a:t>
            </a:r>
          </a:p>
          <a:p>
            <a:endParaRPr lang="nl-NL"/>
          </a:p>
          <a:p>
            <a:r>
              <a:rPr lang="nl-NL"/>
              <a:t>Nader te bepalen EZ I&amp;K, EZ DE </a:t>
            </a:r>
          </a:p>
          <a:p>
            <a:endParaRPr lang="nl-NL"/>
          </a:p>
          <a:p>
            <a:r>
              <a:rPr lang="nl-NL"/>
              <a:t>Volgen de planning van de KIA ST niet. </a:t>
            </a:r>
          </a:p>
        </p:txBody>
      </p:sp>
      <p:sp>
        <p:nvSpPr>
          <p:cNvPr id="4" name="Slide Number Placeholder 3"/>
          <p:cNvSpPr>
            <a:spLocks noGrp="1"/>
          </p:cNvSpPr>
          <p:nvPr>
            <p:ph type="sldNum" sz="quarter" idx="5"/>
          </p:nvPr>
        </p:nvSpPr>
        <p:spPr/>
        <p:txBody>
          <a:bodyPr/>
          <a:lstStyle/>
          <a:p>
            <a:fld id="{971574AD-A110-4C09-9698-7F47CE393E9A}" type="slidenum">
              <a:rPr lang="en-NL" smtClean="0"/>
              <a:t>10</a:t>
            </a:fld>
            <a:endParaRPr lang="en-NL"/>
          </a:p>
        </p:txBody>
      </p:sp>
    </p:spTree>
    <p:extLst>
      <p:ext uri="{BB962C8B-B14F-4D97-AF65-F5344CB8AC3E}">
        <p14:creationId xmlns:p14="http://schemas.microsoft.com/office/powerpoint/2010/main" val="3490784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09BBC-6BC7-FF2C-0963-7EB01D338FA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nl-NL"/>
          </a:p>
        </p:txBody>
      </p:sp>
      <p:sp>
        <p:nvSpPr>
          <p:cNvPr id="3" name="Subtitle 2">
            <a:extLst>
              <a:ext uri="{FF2B5EF4-FFF2-40B4-BE49-F238E27FC236}">
                <a16:creationId xmlns:a16="http://schemas.microsoft.com/office/drawing/2014/main" id="{05EE17E6-9D8E-B157-38EB-55BC90F108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a:p>
        </p:txBody>
      </p:sp>
      <p:sp>
        <p:nvSpPr>
          <p:cNvPr id="4" name="Date Placeholder 3">
            <a:extLst>
              <a:ext uri="{FF2B5EF4-FFF2-40B4-BE49-F238E27FC236}">
                <a16:creationId xmlns:a16="http://schemas.microsoft.com/office/drawing/2014/main" id="{618E0F30-26F6-807B-EEB3-B6F31181EE5A}"/>
              </a:ext>
            </a:extLst>
          </p:cNvPr>
          <p:cNvSpPr>
            <a:spLocks noGrp="1"/>
          </p:cNvSpPr>
          <p:nvPr>
            <p:ph type="dt" sz="half" idx="10"/>
          </p:nvPr>
        </p:nvSpPr>
        <p:spPr/>
        <p:txBody>
          <a:bodyPr/>
          <a:lstStyle/>
          <a:p>
            <a:fld id="{8547915D-353F-AB40-9003-7CF4F1152B00}" type="datetimeFigureOut">
              <a:rPr lang="nl-NL" smtClean="0"/>
              <a:t>11-11-2024</a:t>
            </a:fld>
            <a:endParaRPr lang="nl-NL"/>
          </a:p>
        </p:txBody>
      </p:sp>
      <p:sp>
        <p:nvSpPr>
          <p:cNvPr id="5" name="Footer Placeholder 4">
            <a:extLst>
              <a:ext uri="{FF2B5EF4-FFF2-40B4-BE49-F238E27FC236}">
                <a16:creationId xmlns:a16="http://schemas.microsoft.com/office/drawing/2014/main" id="{83F1E793-987C-BD94-BF60-C80F692AE35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5428D0B0-BCB2-EAC1-792D-2F2D3809FEE2}"/>
              </a:ext>
            </a:extLst>
          </p:cNvPr>
          <p:cNvSpPr>
            <a:spLocks noGrp="1"/>
          </p:cNvSpPr>
          <p:nvPr>
            <p:ph type="sldNum" sz="quarter" idx="12"/>
          </p:nvPr>
        </p:nvSpPr>
        <p:spPr/>
        <p:txBody>
          <a:bodyPr/>
          <a:lstStyle/>
          <a:p>
            <a:fld id="{3296332D-C9E6-8548-9C3D-A4EFB628C886}" type="slidenum">
              <a:rPr lang="nl-NL" smtClean="0"/>
              <a:t>‹nr.›</a:t>
            </a:fld>
            <a:endParaRPr lang="nl-NL"/>
          </a:p>
        </p:txBody>
      </p:sp>
    </p:spTree>
    <p:extLst>
      <p:ext uri="{BB962C8B-B14F-4D97-AF65-F5344CB8AC3E}">
        <p14:creationId xmlns:p14="http://schemas.microsoft.com/office/powerpoint/2010/main" val="4044511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44089-859E-E274-9667-13E1846204CC}"/>
              </a:ext>
            </a:extLst>
          </p:cNvPr>
          <p:cNvSpPr>
            <a:spLocks noGrp="1"/>
          </p:cNvSpPr>
          <p:nvPr>
            <p:ph type="title"/>
          </p:nvPr>
        </p:nvSpPr>
        <p:spPr/>
        <p:txBody>
          <a:bodyPr/>
          <a:lstStyle/>
          <a:p>
            <a:r>
              <a:rPr lang="en-GB"/>
              <a:t>Click to edit Master title style</a:t>
            </a:r>
            <a:endParaRPr lang="nl-NL"/>
          </a:p>
        </p:txBody>
      </p:sp>
      <p:sp>
        <p:nvSpPr>
          <p:cNvPr id="3" name="Vertical Text Placeholder 2">
            <a:extLst>
              <a:ext uri="{FF2B5EF4-FFF2-40B4-BE49-F238E27FC236}">
                <a16:creationId xmlns:a16="http://schemas.microsoft.com/office/drawing/2014/main" id="{D8965FAE-8C59-D362-0E43-DDA0617099A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Date Placeholder 3">
            <a:extLst>
              <a:ext uri="{FF2B5EF4-FFF2-40B4-BE49-F238E27FC236}">
                <a16:creationId xmlns:a16="http://schemas.microsoft.com/office/drawing/2014/main" id="{AF6EF657-8C93-3922-EF7F-8903F38E089A}"/>
              </a:ext>
            </a:extLst>
          </p:cNvPr>
          <p:cNvSpPr>
            <a:spLocks noGrp="1"/>
          </p:cNvSpPr>
          <p:nvPr>
            <p:ph type="dt" sz="half" idx="10"/>
          </p:nvPr>
        </p:nvSpPr>
        <p:spPr/>
        <p:txBody>
          <a:bodyPr/>
          <a:lstStyle/>
          <a:p>
            <a:fld id="{8547915D-353F-AB40-9003-7CF4F1152B00}" type="datetimeFigureOut">
              <a:rPr lang="nl-NL" smtClean="0"/>
              <a:t>11-11-2024</a:t>
            </a:fld>
            <a:endParaRPr lang="nl-NL"/>
          </a:p>
        </p:txBody>
      </p:sp>
      <p:sp>
        <p:nvSpPr>
          <p:cNvPr id="5" name="Footer Placeholder 4">
            <a:extLst>
              <a:ext uri="{FF2B5EF4-FFF2-40B4-BE49-F238E27FC236}">
                <a16:creationId xmlns:a16="http://schemas.microsoft.com/office/drawing/2014/main" id="{A39FA1A1-54EF-E384-CB88-E8642FA9192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DC636A43-1509-43F0-1EAF-E5BD07234D86}"/>
              </a:ext>
            </a:extLst>
          </p:cNvPr>
          <p:cNvSpPr>
            <a:spLocks noGrp="1"/>
          </p:cNvSpPr>
          <p:nvPr>
            <p:ph type="sldNum" sz="quarter" idx="12"/>
          </p:nvPr>
        </p:nvSpPr>
        <p:spPr/>
        <p:txBody>
          <a:bodyPr/>
          <a:lstStyle/>
          <a:p>
            <a:fld id="{3296332D-C9E6-8548-9C3D-A4EFB628C886}" type="slidenum">
              <a:rPr lang="nl-NL" smtClean="0"/>
              <a:t>‹nr.›</a:t>
            </a:fld>
            <a:endParaRPr lang="nl-NL"/>
          </a:p>
        </p:txBody>
      </p:sp>
    </p:spTree>
    <p:extLst>
      <p:ext uri="{BB962C8B-B14F-4D97-AF65-F5344CB8AC3E}">
        <p14:creationId xmlns:p14="http://schemas.microsoft.com/office/powerpoint/2010/main" val="2837091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7FAE6C-B2C5-FB8E-49D4-921A9D8B26D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nl-NL"/>
          </a:p>
        </p:txBody>
      </p:sp>
      <p:sp>
        <p:nvSpPr>
          <p:cNvPr id="3" name="Vertical Text Placeholder 2">
            <a:extLst>
              <a:ext uri="{FF2B5EF4-FFF2-40B4-BE49-F238E27FC236}">
                <a16:creationId xmlns:a16="http://schemas.microsoft.com/office/drawing/2014/main" id="{23237655-7292-D6C7-D6D2-1F1944F0C50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Date Placeholder 3">
            <a:extLst>
              <a:ext uri="{FF2B5EF4-FFF2-40B4-BE49-F238E27FC236}">
                <a16:creationId xmlns:a16="http://schemas.microsoft.com/office/drawing/2014/main" id="{BE43A8B0-D316-5852-8007-81AC775D92C2}"/>
              </a:ext>
            </a:extLst>
          </p:cNvPr>
          <p:cNvSpPr>
            <a:spLocks noGrp="1"/>
          </p:cNvSpPr>
          <p:nvPr>
            <p:ph type="dt" sz="half" idx="10"/>
          </p:nvPr>
        </p:nvSpPr>
        <p:spPr/>
        <p:txBody>
          <a:bodyPr/>
          <a:lstStyle/>
          <a:p>
            <a:fld id="{8547915D-353F-AB40-9003-7CF4F1152B00}" type="datetimeFigureOut">
              <a:rPr lang="nl-NL" smtClean="0"/>
              <a:t>11-11-2024</a:t>
            </a:fld>
            <a:endParaRPr lang="nl-NL"/>
          </a:p>
        </p:txBody>
      </p:sp>
      <p:sp>
        <p:nvSpPr>
          <p:cNvPr id="5" name="Footer Placeholder 4">
            <a:extLst>
              <a:ext uri="{FF2B5EF4-FFF2-40B4-BE49-F238E27FC236}">
                <a16:creationId xmlns:a16="http://schemas.microsoft.com/office/drawing/2014/main" id="{EAAA7BE0-3AAE-39B8-8432-168B28A9A2DD}"/>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0C64A885-AC25-6340-4AAA-16C1CD83A8A3}"/>
              </a:ext>
            </a:extLst>
          </p:cNvPr>
          <p:cNvSpPr>
            <a:spLocks noGrp="1"/>
          </p:cNvSpPr>
          <p:nvPr>
            <p:ph type="sldNum" sz="quarter" idx="12"/>
          </p:nvPr>
        </p:nvSpPr>
        <p:spPr/>
        <p:txBody>
          <a:bodyPr/>
          <a:lstStyle/>
          <a:p>
            <a:fld id="{3296332D-C9E6-8548-9C3D-A4EFB628C886}" type="slidenum">
              <a:rPr lang="nl-NL" smtClean="0"/>
              <a:t>‹nr.›</a:t>
            </a:fld>
            <a:endParaRPr lang="nl-NL"/>
          </a:p>
        </p:txBody>
      </p:sp>
    </p:spTree>
    <p:extLst>
      <p:ext uri="{BB962C8B-B14F-4D97-AF65-F5344CB8AC3E}">
        <p14:creationId xmlns:p14="http://schemas.microsoft.com/office/powerpoint/2010/main" val="2574229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65452" y="0"/>
            <a:ext cx="10276976" cy="5829300"/>
          </a:xfrm>
          <a:prstGeom prst="rect">
            <a:avLst/>
          </a:prstGeom>
          <a:solidFill>
            <a:schemeClr val="accent1">
              <a:lumMod val="20000"/>
              <a:lumOff val="80000"/>
            </a:schemeClr>
          </a:solidFill>
        </p:spPr>
        <p:txBody>
          <a:bodyPr/>
          <a:lstStyle>
            <a:lvl1pPr>
              <a:defRPr b="1" i="0">
                <a:latin typeface="Lato" panose="020F0502020204030203" pitchFamily="34" charset="0"/>
              </a:defRPr>
            </a:lvl1pPr>
          </a:lstStyle>
          <a:p>
            <a:endParaRPr lang="en-US"/>
          </a:p>
        </p:txBody>
      </p:sp>
    </p:spTree>
    <p:extLst>
      <p:ext uri="{BB962C8B-B14F-4D97-AF65-F5344CB8AC3E}">
        <p14:creationId xmlns:p14="http://schemas.microsoft.com/office/powerpoint/2010/main" val="316570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1" y="2067244"/>
            <a:ext cx="6095999" cy="4790756"/>
          </a:xfrm>
          <a:prstGeom prst="rect">
            <a:avLst/>
          </a:prstGeom>
          <a:solidFill>
            <a:schemeClr val="accent1">
              <a:lumMod val="20000"/>
              <a:lumOff val="80000"/>
            </a:schemeClr>
          </a:solidFill>
        </p:spPr>
        <p:txBody>
          <a:bodyPr/>
          <a:lstStyle>
            <a:lvl1pPr>
              <a:defRPr b="1" i="0">
                <a:latin typeface="Lato" panose="020F0502020204030203" pitchFamily="34" charset="0"/>
              </a:defRPr>
            </a:lvl1pPr>
          </a:lstStyle>
          <a:p>
            <a:endParaRPr lang="en-US"/>
          </a:p>
        </p:txBody>
      </p:sp>
    </p:spTree>
    <p:extLst>
      <p:ext uri="{BB962C8B-B14F-4D97-AF65-F5344CB8AC3E}">
        <p14:creationId xmlns:p14="http://schemas.microsoft.com/office/powerpoint/2010/main" val="737256534"/>
      </p:ext>
    </p:extLst>
  </p:cSld>
  <p:clrMapOvr>
    <a:masterClrMapping/>
  </p:clrMapOvr>
  <p:extLst>
    <p:ext uri="{DCECCB84-F9BA-43D5-87BE-67443E8EF086}">
      <p15:sldGuideLst xmlns:p15="http://schemas.microsoft.com/office/powerpoint/2012/main">
        <p15:guide id="1" orient="horz" pos="4320">
          <p15:clr>
            <a:srgbClr val="FBAE40"/>
          </p15:clr>
        </p15:guide>
        <p15:guide id="2" pos="767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2" name="Picture Placeholder 3"/>
          <p:cNvSpPr>
            <a:spLocks noGrp="1"/>
          </p:cNvSpPr>
          <p:nvPr>
            <p:ph type="pic" sz="quarter" idx="10"/>
          </p:nvPr>
        </p:nvSpPr>
        <p:spPr>
          <a:xfrm>
            <a:off x="965452" y="1384300"/>
            <a:ext cx="10276976" cy="4102100"/>
          </a:xfrm>
          <a:prstGeom prst="rect">
            <a:avLst/>
          </a:prstGeom>
          <a:solidFill>
            <a:schemeClr val="accent1">
              <a:lumMod val="20000"/>
              <a:lumOff val="80000"/>
            </a:schemeClr>
          </a:solidFill>
        </p:spPr>
        <p:txBody>
          <a:bodyPr/>
          <a:lstStyle>
            <a:lvl1pPr>
              <a:defRPr b="1" i="0">
                <a:latin typeface="Lato" panose="020F0502020204030203" pitchFamily="34" charset="0"/>
              </a:defRPr>
            </a:lvl1pPr>
          </a:lstStyle>
          <a:p>
            <a:endParaRPr lang="en-US"/>
          </a:p>
        </p:txBody>
      </p:sp>
    </p:spTree>
    <p:extLst>
      <p:ext uri="{BB962C8B-B14F-4D97-AF65-F5344CB8AC3E}">
        <p14:creationId xmlns:p14="http://schemas.microsoft.com/office/powerpoint/2010/main" val="725272199"/>
      </p:ext>
    </p:extLst>
  </p:cSld>
  <p:clrMapOvr>
    <a:masterClrMapping/>
  </p:clrMapOvr>
  <p:extLst>
    <p:ext uri="{DCECCB84-F9BA-43D5-87BE-67443E8EF086}">
      <p15:sldGuideLst xmlns:p15="http://schemas.microsoft.com/office/powerpoint/2012/main">
        <p15:guide id="1" orient="horz" pos="4320">
          <p15:clr>
            <a:srgbClr val="FBAE40"/>
          </p15:clr>
        </p15:guide>
        <p15:guide id="2" pos="767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6108837" y="1038880"/>
            <a:ext cx="5133591" cy="4784310"/>
          </a:xfrm>
          <a:prstGeom prst="rect">
            <a:avLst/>
          </a:prstGeom>
          <a:solidFill>
            <a:schemeClr val="accent1">
              <a:lumMod val="20000"/>
              <a:lumOff val="80000"/>
            </a:schemeClr>
          </a:solidFill>
        </p:spPr>
        <p:txBody>
          <a:bodyPr/>
          <a:lstStyle>
            <a:lvl1pPr>
              <a:defRPr b="1" i="0">
                <a:latin typeface="Lato" panose="020F0502020204030203" pitchFamily="34" charset="0"/>
              </a:defRPr>
            </a:lvl1pPr>
          </a:lstStyle>
          <a:p>
            <a:endParaRPr lang="en-US"/>
          </a:p>
        </p:txBody>
      </p:sp>
    </p:spTree>
    <p:extLst>
      <p:ext uri="{BB962C8B-B14F-4D97-AF65-F5344CB8AC3E}">
        <p14:creationId xmlns:p14="http://schemas.microsoft.com/office/powerpoint/2010/main" val="30133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9609C-DFDF-7C00-1F52-21B1AE0629A5}"/>
              </a:ext>
            </a:extLst>
          </p:cNvPr>
          <p:cNvSpPr>
            <a:spLocks noGrp="1"/>
          </p:cNvSpPr>
          <p:nvPr>
            <p:ph type="title"/>
          </p:nvPr>
        </p:nvSpPr>
        <p:spPr/>
        <p:txBody>
          <a:bodyPr/>
          <a:lstStyle/>
          <a:p>
            <a:r>
              <a:rPr lang="en-GB"/>
              <a:t>Click to edit Master title style</a:t>
            </a:r>
            <a:endParaRPr lang="nl-NL"/>
          </a:p>
        </p:txBody>
      </p:sp>
      <p:sp>
        <p:nvSpPr>
          <p:cNvPr id="3" name="Content Placeholder 2">
            <a:extLst>
              <a:ext uri="{FF2B5EF4-FFF2-40B4-BE49-F238E27FC236}">
                <a16:creationId xmlns:a16="http://schemas.microsoft.com/office/drawing/2014/main" id="{00EB9067-C226-73FF-D6C5-C4154B589D9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Date Placeholder 3">
            <a:extLst>
              <a:ext uri="{FF2B5EF4-FFF2-40B4-BE49-F238E27FC236}">
                <a16:creationId xmlns:a16="http://schemas.microsoft.com/office/drawing/2014/main" id="{B7FC1237-4C97-70B2-8B8C-D444F8D17C01}"/>
              </a:ext>
            </a:extLst>
          </p:cNvPr>
          <p:cNvSpPr>
            <a:spLocks noGrp="1"/>
          </p:cNvSpPr>
          <p:nvPr>
            <p:ph type="dt" sz="half" idx="10"/>
          </p:nvPr>
        </p:nvSpPr>
        <p:spPr/>
        <p:txBody>
          <a:bodyPr/>
          <a:lstStyle/>
          <a:p>
            <a:fld id="{8547915D-353F-AB40-9003-7CF4F1152B00}" type="datetimeFigureOut">
              <a:rPr lang="nl-NL" smtClean="0"/>
              <a:t>11-11-2024</a:t>
            </a:fld>
            <a:endParaRPr lang="nl-NL"/>
          </a:p>
        </p:txBody>
      </p:sp>
      <p:sp>
        <p:nvSpPr>
          <p:cNvPr id="5" name="Footer Placeholder 4">
            <a:extLst>
              <a:ext uri="{FF2B5EF4-FFF2-40B4-BE49-F238E27FC236}">
                <a16:creationId xmlns:a16="http://schemas.microsoft.com/office/drawing/2014/main" id="{E0456535-02E7-A116-9761-2F0EA6910218}"/>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A59CAD50-854E-9ED5-A26C-8602769EE386}"/>
              </a:ext>
            </a:extLst>
          </p:cNvPr>
          <p:cNvSpPr>
            <a:spLocks noGrp="1"/>
          </p:cNvSpPr>
          <p:nvPr>
            <p:ph type="sldNum" sz="quarter" idx="12"/>
          </p:nvPr>
        </p:nvSpPr>
        <p:spPr/>
        <p:txBody>
          <a:bodyPr/>
          <a:lstStyle/>
          <a:p>
            <a:fld id="{3296332D-C9E6-8548-9C3D-A4EFB628C886}" type="slidenum">
              <a:rPr lang="nl-NL" smtClean="0"/>
              <a:t>‹nr.›</a:t>
            </a:fld>
            <a:endParaRPr lang="nl-NL"/>
          </a:p>
        </p:txBody>
      </p:sp>
    </p:spTree>
    <p:extLst>
      <p:ext uri="{BB962C8B-B14F-4D97-AF65-F5344CB8AC3E}">
        <p14:creationId xmlns:p14="http://schemas.microsoft.com/office/powerpoint/2010/main" val="2901115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30927-2E14-B1CD-79DD-1D7707F877E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nl-NL"/>
          </a:p>
        </p:txBody>
      </p:sp>
      <p:sp>
        <p:nvSpPr>
          <p:cNvPr id="3" name="Text Placeholder 2">
            <a:extLst>
              <a:ext uri="{FF2B5EF4-FFF2-40B4-BE49-F238E27FC236}">
                <a16:creationId xmlns:a16="http://schemas.microsoft.com/office/drawing/2014/main" id="{E0CEFB20-CBDE-C356-725B-ED71CEF222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2C88387-E1D2-30E5-D766-3F34022E71A3}"/>
              </a:ext>
            </a:extLst>
          </p:cNvPr>
          <p:cNvSpPr>
            <a:spLocks noGrp="1"/>
          </p:cNvSpPr>
          <p:nvPr>
            <p:ph type="dt" sz="half" idx="10"/>
          </p:nvPr>
        </p:nvSpPr>
        <p:spPr/>
        <p:txBody>
          <a:bodyPr/>
          <a:lstStyle/>
          <a:p>
            <a:fld id="{8547915D-353F-AB40-9003-7CF4F1152B00}" type="datetimeFigureOut">
              <a:rPr lang="nl-NL" smtClean="0"/>
              <a:t>11-11-2024</a:t>
            </a:fld>
            <a:endParaRPr lang="nl-NL"/>
          </a:p>
        </p:txBody>
      </p:sp>
      <p:sp>
        <p:nvSpPr>
          <p:cNvPr id="5" name="Footer Placeholder 4">
            <a:extLst>
              <a:ext uri="{FF2B5EF4-FFF2-40B4-BE49-F238E27FC236}">
                <a16:creationId xmlns:a16="http://schemas.microsoft.com/office/drawing/2014/main" id="{E945BFAE-DDCD-EC15-3675-30F171FEF948}"/>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FF821C97-C93B-5EB4-51C3-DB84B9E1529F}"/>
              </a:ext>
            </a:extLst>
          </p:cNvPr>
          <p:cNvSpPr>
            <a:spLocks noGrp="1"/>
          </p:cNvSpPr>
          <p:nvPr>
            <p:ph type="sldNum" sz="quarter" idx="12"/>
          </p:nvPr>
        </p:nvSpPr>
        <p:spPr/>
        <p:txBody>
          <a:bodyPr/>
          <a:lstStyle/>
          <a:p>
            <a:fld id="{3296332D-C9E6-8548-9C3D-A4EFB628C886}" type="slidenum">
              <a:rPr lang="nl-NL" smtClean="0"/>
              <a:t>‹nr.›</a:t>
            </a:fld>
            <a:endParaRPr lang="nl-NL"/>
          </a:p>
        </p:txBody>
      </p:sp>
    </p:spTree>
    <p:extLst>
      <p:ext uri="{BB962C8B-B14F-4D97-AF65-F5344CB8AC3E}">
        <p14:creationId xmlns:p14="http://schemas.microsoft.com/office/powerpoint/2010/main" val="178648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0983-53BC-4B3F-B94C-9868D9E6B4F2}"/>
              </a:ext>
            </a:extLst>
          </p:cNvPr>
          <p:cNvSpPr>
            <a:spLocks noGrp="1"/>
          </p:cNvSpPr>
          <p:nvPr>
            <p:ph type="title"/>
          </p:nvPr>
        </p:nvSpPr>
        <p:spPr/>
        <p:txBody>
          <a:bodyPr/>
          <a:lstStyle/>
          <a:p>
            <a:r>
              <a:rPr lang="en-GB"/>
              <a:t>Click to edit Master title style</a:t>
            </a:r>
            <a:endParaRPr lang="nl-NL"/>
          </a:p>
        </p:txBody>
      </p:sp>
      <p:sp>
        <p:nvSpPr>
          <p:cNvPr id="3" name="Content Placeholder 2">
            <a:extLst>
              <a:ext uri="{FF2B5EF4-FFF2-40B4-BE49-F238E27FC236}">
                <a16:creationId xmlns:a16="http://schemas.microsoft.com/office/drawing/2014/main" id="{239F4526-B275-6679-B272-7DB34AC133B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Content Placeholder 3">
            <a:extLst>
              <a:ext uri="{FF2B5EF4-FFF2-40B4-BE49-F238E27FC236}">
                <a16:creationId xmlns:a16="http://schemas.microsoft.com/office/drawing/2014/main" id="{47A30F8C-3D7F-8FB3-0FF1-0F49C48C18A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5" name="Date Placeholder 4">
            <a:extLst>
              <a:ext uri="{FF2B5EF4-FFF2-40B4-BE49-F238E27FC236}">
                <a16:creationId xmlns:a16="http://schemas.microsoft.com/office/drawing/2014/main" id="{DA0A739B-2445-9487-9D45-F8D6126CFC1A}"/>
              </a:ext>
            </a:extLst>
          </p:cNvPr>
          <p:cNvSpPr>
            <a:spLocks noGrp="1"/>
          </p:cNvSpPr>
          <p:nvPr>
            <p:ph type="dt" sz="half" idx="10"/>
          </p:nvPr>
        </p:nvSpPr>
        <p:spPr/>
        <p:txBody>
          <a:bodyPr/>
          <a:lstStyle/>
          <a:p>
            <a:fld id="{8547915D-353F-AB40-9003-7CF4F1152B00}" type="datetimeFigureOut">
              <a:rPr lang="nl-NL" smtClean="0"/>
              <a:t>11-11-2024</a:t>
            </a:fld>
            <a:endParaRPr lang="nl-NL"/>
          </a:p>
        </p:txBody>
      </p:sp>
      <p:sp>
        <p:nvSpPr>
          <p:cNvPr id="6" name="Footer Placeholder 5">
            <a:extLst>
              <a:ext uri="{FF2B5EF4-FFF2-40B4-BE49-F238E27FC236}">
                <a16:creationId xmlns:a16="http://schemas.microsoft.com/office/drawing/2014/main" id="{175E6207-D32A-4E23-DF06-877CF58FFF01}"/>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6DBFC647-C334-179E-184A-94252FCBFD6C}"/>
              </a:ext>
            </a:extLst>
          </p:cNvPr>
          <p:cNvSpPr>
            <a:spLocks noGrp="1"/>
          </p:cNvSpPr>
          <p:nvPr>
            <p:ph type="sldNum" sz="quarter" idx="12"/>
          </p:nvPr>
        </p:nvSpPr>
        <p:spPr/>
        <p:txBody>
          <a:bodyPr/>
          <a:lstStyle/>
          <a:p>
            <a:fld id="{3296332D-C9E6-8548-9C3D-A4EFB628C886}" type="slidenum">
              <a:rPr lang="nl-NL" smtClean="0"/>
              <a:t>‹nr.›</a:t>
            </a:fld>
            <a:endParaRPr lang="nl-NL"/>
          </a:p>
        </p:txBody>
      </p:sp>
    </p:spTree>
    <p:extLst>
      <p:ext uri="{BB962C8B-B14F-4D97-AF65-F5344CB8AC3E}">
        <p14:creationId xmlns:p14="http://schemas.microsoft.com/office/powerpoint/2010/main" val="4009880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24C2-7BC3-1806-A59C-39B71C8FF792}"/>
              </a:ext>
            </a:extLst>
          </p:cNvPr>
          <p:cNvSpPr>
            <a:spLocks noGrp="1"/>
          </p:cNvSpPr>
          <p:nvPr>
            <p:ph type="title"/>
          </p:nvPr>
        </p:nvSpPr>
        <p:spPr>
          <a:xfrm>
            <a:off x="839788" y="365125"/>
            <a:ext cx="10515600" cy="1325563"/>
          </a:xfrm>
        </p:spPr>
        <p:txBody>
          <a:bodyPr/>
          <a:lstStyle/>
          <a:p>
            <a:r>
              <a:rPr lang="en-GB"/>
              <a:t>Click to edit Master title style</a:t>
            </a:r>
            <a:endParaRPr lang="nl-NL"/>
          </a:p>
        </p:txBody>
      </p:sp>
      <p:sp>
        <p:nvSpPr>
          <p:cNvPr id="3" name="Text Placeholder 2">
            <a:extLst>
              <a:ext uri="{FF2B5EF4-FFF2-40B4-BE49-F238E27FC236}">
                <a16:creationId xmlns:a16="http://schemas.microsoft.com/office/drawing/2014/main" id="{4AEC737B-73AB-6BAF-5D0C-D528E67D36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145EF62-8D36-C319-BA39-5BFA49DCF0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5" name="Text Placeholder 4">
            <a:extLst>
              <a:ext uri="{FF2B5EF4-FFF2-40B4-BE49-F238E27FC236}">
                <a16:creationId xmlns:a16="http://schemas.microsoft.com/office/drawing/2014/main" id="{38C7269D-925F-DE8A-6598-1696D81796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D7B49C6-EBD3-85D6-DD75-83AA7170960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7" name="Date Placeholder 6">
            <a:extLst>
              <a:ext uri="{FF2B5EF4-FFF2-40B4-BE49-F238E27FC236}">
                <a16:creationId xmlns:a16="http://schemas.microsoft.com/office/drawing/2014/main" id="{11144C19-7278-01E2-C761-7CEB32611202}"/>
              </a:ext>
            </a:extLst>
          </p:cNvPr>
          <p:cNvSpPr>
            <a:spLocks noGrp="1"/>
          </p:cNvSpPr>
          <p:nvPr>
            <p:ph type="dt" sz="half" idx="10"/>
          </p:nvPr>
        </p:nvSpPr>
        <p:spPr/>
        <p:txBody>
          <a:bodyPr/>
          <a:lstStyle/>
          <a:p>
            <a:fld id="{8547915D-353F-AB40-9003-7CF4F1152B00}" type="datetimeFigureOut">
              <a:rPr lang="nl-NL" smtClean="0"/>
              <a:t>11-11-2024</a:t>
            </a:fld>
            <a:endParaRPr lang="nl-NL"/>
          </a:p>
        </p:txBody>
      </p:sp>
      <p:sp>
        <p:nvSpPr>
          <p:cNvPr id="8" name="Footer Placeholder 7">
            <a:extLst>
              <a:ext uri="{FF2B5EF4-FFF2-40B4-BE49-F238E27FC236}">
                <a16:creationId xmlns:a16="http://schemas.microsoft.com/office/drawing/2014/main" id="{122F763F-6992-3D8B-C052-84DAF227A0E6}"/>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F4E6CA2E-2396-A3FA-7DB8-2B6FA9A3A0B6}"/>
              </a:ext>
            </a:extLst>
          </p:cNvPr>
          <p:cNvSpPr>
            <a:spLocks noGrp="1"/>
          </p:cNvSpPr>
          <p:nvPr>
            <p:ph type="sldNum" sz="quarter" idx="12"/>
          </p:nvPr>
        </p:nvSpPr>
        <p:spPr/>
        <p:txBody>
          <a:bodyPr/>
          <a:lstStyle/>
          <a:p>
            <a:fld id="{3296332D-C9E6-8548-9C3D-A4EFB628C886}" type="slidenum">
              <a:rPr lang="nl-NL" smtClean="0"/>
              <a:t>‹nr.›</a:t>
            </a:fld>
            <a:endParaRPr lang="nl-NL"/>
          </a:p>
        </p:txBody>
      </p:sp>
    </p:spTree>
    <p:extLst>
      <p:ext uri="{BB962C8B-B14F-4D97-AF65-F5344CB8AC3E}">
        <p14:creationId xmlns:p14="http://schemas.microsoft.com/office/powerpoint/2010/main" val="2027709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ABF78-D0F2-98A1-39CD-5546E6695AD8}"/>
              </a:ext>
            </a:extLst>
          </p:cNvPr>
          <p:cNvSpPr>
            <a:spLocks noGrp="1"/>
          </p:cNvSpPr>
          <p:nvPr>
            <p:ph type="title"/>
          </p:nvPr>
        </p:nvSpPr>
        <p:spPr/>
        <p:txBody>
          <a:bodyPr/>
          <a:lstStyle/>
          <a:p>
            <a:r>
              <a:rPr lang="en-GB"/>
              <a:t>Click to edit Master title style</a:t>
            </a:r>
            <a:endParaRPr lang="nl-NL"/>
          </a:p>
        </p:txBody>
      </p:sp>
      <p:sp>
        <p:nvSpPr>
          <p:cNvPr id="3" name="Date Placeholder 2">
            <a:extLst>
              <a:ext uri="{FF2B5EF4-FFF2-40B4-BE49-F238E27FC236}">
                <a16:creationId xmlns:a16="http://schemas.microsoft.com/office/drawing/2014/main" id="{D6EE551B-1B9F-EA7A-C23F-379F198F62F2}"/>
              </a:ext>
            </a:extLst>
          </p:cNvPr>
          <p:cNvSpPr>
            <a:spLocks noGrp="1"/>
          </p:cNvSpPr>
          <p:nvPr>
            <p:ph type="dt" sz="half" idx="10"/>
          </p:nvPr>
        </p:nvSpPr>
        <p:spPr/>
        <p:txBody>
          <a:bodyPr/>
          <a:lstStyle/>
          <a:p>
            <a:fld id="{8547915D-353F-AB40-9003-7CF4F1152B00}" type="datetimeFigureOut">
              <a:rPr lang="nl-NL" smtClean="0"/>
              <a:t>11-11-2024</a:t>
            </a:fld>
            <a:endParaRPr lang="nl-NL"/>
          </a:p>
        </p:txBody>
      </p:sp>
      <p:sp>
        <p:nvSpPr>
          <p:cNvPr id="4" name="Footer Placeholder 3">
            <a:extLst>
              <a:ext uri="{FF2B5EF4-FFF2-40B4-BE49-F238E27FC236}">
                <a16:creationId xmlns:a16="http://schemas.microsoft.com/office/drawing/2014/main" id="{B54442A5-9988-E58E-3333-F332C57C182F}"/>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AC6B38BA-1922-01CB-0542-8A47B6495CA0}"/>
              </a:ext>
            </a:extLst>
          </p:cNvPr>
          <p:cNvSpPr>
            <a:spLocks noGrp="1"/>
          </p:cNvSpPr>
          <p:nvPr>
            <p:ph type="sldNum" sz="quarter" idx="12"/>
          </p:nvPr>
        </p:nvSpPr>
        <p:spPr/>
        <p:txBody>
          <a:bodyPr/>
          <a:lstStyle/>
          <a:p>
            <a:fld id="{3296332D-C9E6-8548-9C3D-A4EFB628C886}" type="slidenum">
              <a:rPr lang="nl-NL" smtClean="0"/>
              <a:t>‹nr.›</a:t>
            </a:fld>
            <a:endParaRPr lang="nl-NL"/>
          </a:p>
        </p:txBody>
      </p:sp>
    </p:spTree>
    <p:extLst>
      <p:ext uri="{BB962C8B-B14F-4D97-AF65-F5344CB8AC3E}">
        <p14:creationId xmlns:p14="http://schemas.microsoft.com/office/powerpoint/2010/main" val="76394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D552AA-2AC4-9B61-C807-AA8EB1D3C0F4}"/>
              </a:ext>
            </a:extLst>
          </p:cNvPr>
          <p:cNvSpPr>
            <a:spLocks noGrp="1"/>
          </p:cNvSpPr>
          <p:nvPr>
            <p:ph type="dt" sz="half" idx="10"/>
          </p:nvPr>
        </p:nvSpPr>
        <p:spPr/>
        <p:txBody>
          <a:bodyPr/>
          <a:lstStyle/>
          <a:p>
            <a:fld id="{8547915D-353F-AB40-9003-7CF4F1152B00}" type="datetimeFigureOut">
              <a:rPr lang="nl-NL" smtClean="0"/>
              <a:t>11-11-2024</a:t>
            </a:fld>
            <a:endParaRPr lang="nl-NL"/>
          </a:p>
        </p:txBody>
      </p:sp>
      <p:sp>
        <p:nvSpPr>
          <p:cNvPr id="3" name="Footer Placeholder 2">
            <a:extLst>
              <a:ext uri="{FF2B5EF4-FFF2-40B4-BE49-F238E27FC236}">
                <a16:creationId xmlns:a16="http://schemas.microsoft.com/office/drawing/2014/main" id="{73896A97-2EEA-AD1E-C120-F7AB4403F1F1}"/>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66D8F9E8-F895-DA6C-1705-F2FCD8F887CC}"/>
              </a:ext>
            </a:extLst>
          </p:cNvPr>
          <p:cNvSpPr>
            <a:spLocks noGrp="1"/>
          </p:cNvSpPr>
          <p:nvPr>
            <p:ph type="sldNum" sz="quarter" idx="12"/>
          </p:nvPr>
        </p:nvSpPr>
        <p:spPr/>
        <p:txBody>
          <a:bodyPr/>
          <a:lstStyle/>
          <a:p>
            <a:fld id="{3296332D-C9E6-8548-9C3D-A4EFB628C886}" type="slidenum">
              <a:rPr lang="nl-NL" smtClean="0"/>
              <a:t>‹nr.›</a:t>
            </a:fld>
            <a:endParaRPr lang="nl-NL"/>
          </a:p>
        </p:txBody>
      </p:sp>
    </p:spTree>
    <p:extLst>
      <p:ext uri="{BB962C8B-B14F-4D97-AF65-F5344CB8AC3E}">
        <p14:creationId xmlns:p14="http://schemas.microsoft.com/office/powerpoint/2010/main" val="178324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F5D9-C922-C806-A22B-6320FE803C4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nl-NL"/>
          </a:p>
        </p:txBody>
      </p:sp>
      <p:sp>
        <p:nvSpPr>
          <p:cNvPr id="3" name="Content Placeholder 2">
            <a:extLst>
              <a:ext uri="{FF2B5EF4-FFF2-40B4-BE49-F238E27FC236}">
                <a16:creationId xmlns:a16="http://schemas.microsoft.com/office/drawing/2014/main" id="{E81F7969-0151-8D9F-8E21-6C3B11E612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Text Placeholder 3">
            <a:extLst>
              <a:ext uri="{FF2B5EF4-FFF2-40B4-BE49-F238E27FC236}">
                <a16:creationId xmlns:a16="http://schemas.microsoft.com/office/drawing/2014/main" id="{23F81CE9-74AF-D786-EDCA-1A016CB16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DF54CC8-10F2-6939-F6F8-4596E4170208}"/>
              </a:ext>
            </a:extLst>
          </p:cNvPr>
          <p:cNvSpPr>
            <a:spLocks noGrp="1"/>
          </p:cNvSpPr>
          <p:nvPr>
            <p:ph type="dt" sz="half" idx="10"/>
          </p:nvPr>
        </p:nvSpPr>
        <p:spPr/>
        <p:txBody>
          <a:bodyPr/>
          <a:lstStyle/>
          <a:p>
            <a:fld id="{8547915D-353F-AB40-9003-7CF4F1152B00}" type="datetimeFigureOut">
              <a:rPr lang="nl-NL" smtClean="0"/>
              <a:t>11-11-2024</a:t>
            </a:fld>
            <a:endParaRPr lang="nl-NL"/>
          </a:p>
        </p:txBody>
      </p:sp>
      <p:sp>
        <p:nvSpPr>
          <p:cNvPr id="6" name="Footer Placeholder 5">
            <a:extLst>
              <a:ext uri="{FF2B5EF4-FFF2-40B4-BE49-F238E27FC236}">
                <a16:creationId xmlns:a16="http://schemas.microsoft.com/office/drawing/2014/main" id="{DB2CF017-D28C-EF28-3D36-98076A1D56BC}"/>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E7A747B6-474D-6BFD-11FE-C97E229493AE}"/>
              </a:ext>
            </a:extLst>
          </p:cNvPr>
          <p:cNvSpPr>
            <a:spLocks noGrp="1"/>
          </p:cNvSpPr>
          <p:nvPr>
            <p:ph type="sldNum" sz="quarter" idx="12"/>
          </p:nvPr>
        </p:nvSpPr>
        <p:spPr/>
        <p:txBody>
          <a:bodyPr/>
          <a:lstStyle/>
          <a:p>
            <a:fld id="{3296332D-C9E6-8548-9C3D-A4EFB628C886}" type="slidenum">
              <a:rPr lang="nl-NL" smtClean="0"/>
              <a:t>‹nr.›</a:t>
            </a:fld>
            <a:endParaRPr lang="nl-NL"/>
          </a:p>
        </p:txBody>
      </p:sp>
    </p:spTree>
    <p:extLst>
      <p:ext uri="{BB962C8B-B14F-4D97-AF65-F5344CB8AC3E}">
        <p14:creationId xmlns:p14="http://schemas.microsoft.com/office/powerpoint/2010/main" val="2861963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16488-A644-06CF-1D9C-A0482E8ABC1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nl-NL"/>
          </a:p>
        </p:txBody>
      </p:sp>
      <p:sp>
        <p:nvSpPr>
          <p:cNvPr id="3" name="Picture Placeholder 2">
            <a:extLst>
              <a:ext uri="{FF2B5EF4-FFF2-40B4-BE49-F238E27FC236}">
                <a16:creationId xmlns:a16="http://schemas.microsoft.com/office/drawing/2014/main" id="{02AF2CBA-3529-20E3-7593-E3C1AD2769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09B50326-8CBA-AAF8-0474-3651935262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168A71-9DF5-C78A-CB89-CB50A9EEB2B4}"/>
              </a:ext>
            </a:extLst>
          </p:cNvPr>
          <p:cNvSpPr>
            <a:spLocks noGrp="1"/>
          </p:cNvSpPr>
          <p:nvPr>
            <p:ph type="dt" sz="half" idx="10"/>
          </p:nvPr>
        </p:nvSpPr>
        <p:spPr/>
        <p:txBody>
          <a:bodyPr/>
          <a:lstStyle/>
          <a:p>
            <a:fld id="{8547915D-353F-AB40-9003-7CF4F1152B00}" type="datetimeFigureOut">
              <a:rPr lang="nl-NL" smtClean="0"/>
              <a:t>11-11-2024</a:t>
            </a:fld>
            <a:endParaRPr lang="nl-NL"/>
          </a:p>
        </p:txBody>
      </p:sp>
      <p:sp>
        <p:nvSpPr>
          <p:cNvPr id="6" name="Footer Placeholder 5">
            <a:extLst>
              <a:ext uri="{FF2B5EF4-FFF2-40B4-BE49-F238E27FC236}">
                <a16:creationId xmlns:a16="http://schemas.microsoft.com/office/drawing/2014/main" id="{8D186FE2-C33B-1261-F209-FAA0A642D3B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0699095E-E2E9-2055-FDF5-996731BD2C79}"/>
              </a:ext>
            </a:extLst>
          </p:cNvPr>
          <p:cNvSpPr>
            <a:spLocks noGrp="1"/>
          </p:cNvSpPr>
          <p:nvPr>
            <p:ph type="sldNum" sz="quarter" idx="12"/>
          </p:nvPr>
        </p:nvSpPr>
        <p:spPr/>
        <p:txBody>
          <a:bodyPr/>
          <a:lstStyle/>
          <a:p>
            <a:fld id="{3296332D-C9E6-8548-9C3D-A4EFB628C886}" type="slidenum">
              <a:rPr lang="nl-NL" smtClean="0"/>
              <a:t>‹nr.›</a:t>
            </a:fld>
            <a:endParaRPr lang="nl-NL"/>
          </a:p>
        </p:txBody>
      </p:sp>
    </p:spTree>
    <p:extLst>
      <p:ext uri="{BB962C8B-B14F-4D97-AF65-F5344CB8AC3E}">
        <p14:creationId xmlns:p14="http://schemas.microsoft.com/office/powerpoint/2010/main" val="535356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DACF8E-1F76-6BAB-E62B-9EDC1A83BC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nl-NL"/>
          </a:p>
        </p:txBody>
      </p:sp>
      <p:sp>
        <p:nvSpPr>
          <p:cNvPr id="3" name="Text Placeholder 2">
            <a:extLst>
              <a:ext uri="{FF2B5EF4-FFF2-40B4-BE49-F238E27FC236}">
                <a16:creationId xmlns:a16="http://schemas.microsoft.com/office/drawing/2014/main" id="{39135EE6-17E3-3921-68B0-8828172757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Date Placeholder 3">
            <a:extLst>
              <a:ext uri="{FF2B5EF4-FFF2-40B4-BE49-F238E27FC236}">
                <a16:creationId xmlns:a16="http://schemas.microsoft.com/office/drawing/2014/main" id="{52B2DAA4-0FB6-CB08-8911-A5D449A69C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47915D-353F-AB40-9003-7CF4F1152B00}" type="datetimeFigureOut">
              <a:rPr lang="nl-NL" smtClean="0"/>
              <a:t>11-11-2024</a:t>
            </a:fld>
            <a:endParaRPr lang="nl-NL"/>
          </a:p>
        </p:txBody>
      </p:sp>
      <p:sp>
        <p:nvSpPr>
          <p:cNvPr id="5" name="Footer Placeholder 4">
            <a:extLst>
              <a:ext uri="{FF2B5EF4-FFF2-40B4-BE49-F238E27FC236}">
                <a16:creationId xmlns:a16="http://schemas.microsoft.com/office/drawing/2014/main" id="{5D8FE590-38C8-394C-354F-B73DF1BC28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Slide Number Placeholder 5">
            <a:extLst>
              <a:ext uri="{FF2B5EF4-FFF2-40B4-BE49-F238E27FC236}">
                <a16:creationId xmlns:a16="http://schemas.microsoft.com/office/drawing/2014/main" id="{F55D85EF-4DCE-BC65-A756-6E4B8D65B3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96332D-C9E6-8548-9C3D-A4EFB628C886}" type="slidenum">
              <a:rPr lang="nl-NL" smtClean="0"/>
              <a:t>‹nr.›</a:t>
            </a:fld>
            <a:endParaRPr lang="nl-NL"/>
          </a:p>
        </p:txBody>
      </p:sp>
    </p:spTree>
    <p:extLst>
      <p:ext uri="{BB962C8B-B14F-4D97-AF65-F5344CB8AC3E}">
        <p14:creationId xmlns:p14="http://schemas.microsoft.com/office/powerpoint/2010/main" val="2726052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4.jpe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4.jpe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jpeg"/><Relationship Id="rId7" Type="http://schemas.openxmlformats.org/officeDocument/2006/relationships/image" Target="../media/image15.sv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svg"/><Relationship Id="rId10" Type="http://schemas.openxmlformats.org/officeDocument/2006/relationships/image" Target="../media/image18.emf"/><Relationship Id="rId4" Type="http://schemas.openxmlformats.org/officeDocument/2006/relationships/image" Target="../media/image12.png"/><Relationship Id="rId9"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4C2FFF6B-7CD9-4E8F-9D72-7C29190C4FB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958850" y="255529"/>
            <a:ext cx="10274300" cy="5829300"/>
          </a:xfrm>
        </p:spPr>
      </p:pic>
      <p:sp>
        <p:nvSpPr>
          <p:cNvPr id="6" name="TextBox 5">
            <a:extLst>
              <a:ext uri="{FF2B5EF4-FFF2-40B4-BE49-F238E27FC236}">
                <a16:creationId xmlns:a16="http://schemas.microsoft.com/office/drawing/2014/main" id="{0C9C7040-8D30-477A-9EF2-6EEBD504F371}"/>
              </a:ext>
            </a:extLst>
          </p:cNvPr>
          <p:cNvSpPr txBox="1"/>
          <p:nvPr/>
        </p:nvSpPr>
        <p:spPr>
          <a:xfrm>
            <a:off x="1316227" y="3299343"/>
            <a:ext cx="6766105" cy="1938992"/>
          </a:xfrm>
          <a:prstGeom prst="rect">
            <a:avLst/>
          </a:prstGeom>
          <a:noFill/>
        </p:spPr>
        <p:txBody>
          <a:bodyPr wrap="square" rtlCol="0">
            <a:spAutoFit/>
          </a:bodyPr>
          <a:lstStyle/>
          <a:p>
            <a:r>
              <a:rPr lang="en-US" sz="4000" kern="1000">
                <a:solidFill>
                  <a:schemeClr val="bg1"/>
                </a:solidFill>
                <a:latin typeface="Lato" panose="020F0502020204030203" pitchFamily="34" charset="0"/>
                <a:ea typeface="Lato" panose="020F0502020204030203" pitchFamily="34" charset="0"/>
                <a:cs typeface="Lato" panose="020F0502020204030203" pitchFamily="34" charset="0"/>
              </a:rPr>
              <a:t>Plan van </a:t>
            </a:r>
            <a:r>
              <a:rPr lang="en-US" sz="4000" kern="1000" err="1">
                <a:solidFill>
                  <a:schemeClr val="bg1"/>
                </a:solidFill>
                <a:latin typeface="Lato" panose="020F0502020204030203" pitchFamily="34" charset="0"/>
                <a:ea typeface="Lato" panose="020F0502020204030203" pitchFamily="34" charset="0"/>
                <a:cs typeface="Lato" panose="020F0502020204030203" pitchFamily="34" charset="0"/>
              </a:rPr>
              <a:t>Aanpak</a:t>
            </a:r>
            <a:endParaRPr lang="en-US" sz="4000" kern="100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4000" kern="1000">
                <a:solidFill>
                  <a:schemeClr val="bg1"/>
                </a:solidFill>
                <a:latin typeface="Lato" panose="020F0502020204030203" pitchFamily="34" charset="0"/>
                <a:ea typeface="Lato" panose="020F0502020204030203" pitchFamily="34" charset="0"/>
                <a:cs typeface="Lato" panose="020F0502020204030203" pitchFamily="34" charset="0"/>
              </a:rPr>
              <a:t>NTS </a:t>
            </a:r>
            <a:r>
              <a:rPr lang="en-US" sz="4000" kern="1000" err="1">
                <a:solidFill>
                  <a:schemeClr val="bg1"/>
                </a:solidFill>
                <a:latin typeface="Lato" panose="020F0502020204030203" pitchFamily="34" charset="0"/>
                <a:ea typeface="Lato" panose="020F0502020204030203" pitchFamily="34" charset="0"/>
                <a:cs typeface="Lato" panose="020F0502020204030203" pitchFamily="34" charset="0"/>
              </a:rPr>
              <a:t>Actieagenda</a:t>
            </a:r>
            <a:endParaRPr lang="en-US" sz="4000" kern="100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4000" kern="1000">
                <a:solidFill>
                  <a:schemeClr val="bg1"/>
                </a:solidFill>
                <a:latin typeface="Lato" panose="020F0502020204030203" pitchFamily="34" charset="0"/>
                <a:ea typeface="Lato" panose="020F0502020204030203" pitchFamily="34" charset="0"/>
                <a:cs typeface="Lato" panose="020F0502020204030203" pitchFamily="34" charset="0"/>
              </a:rPr>
              <a:t>AI &amp; Data</a:t>
            </a:r>
          </a:p>
        </p:txBody>
      </p:sp>
      <p:sp>
        <p:nvSpPr>
          <p:cNvPr id="7" name="TextBox 6">
            <a:extLst>
              <a:ext uri="{FF2B5EF4-FFF2-40B4-BE49-F238E27FC236}">
                <a16:creationId xmlns:a16="http://schemas.microsoft.com/office/drawing/2014/main" id="{2295D2C3-55C9-4AA5-A364-2641349E3214}"/>
              </a:ext>
            </a:extLst>
          </p:cNvPr>
          <p:cNvSpPr txBox="1"/>
          <p:nvPr/>
        </p:nvSpPr>
        <p:spPr>
          <a:xfrm>
            <a:off x="1401291" y="3095274"/>
            <a:ext cx="4582163" cy="307777"/>
          </a:xfrm>
          <a:prstGeom prst="rect">
            <a:avLst/>
          </a:prstGeom>
          <a:noFill/>
        </p:spPr>
        <p:txBody>
          <a:bodyPr wrap="square" rtlCol="0">
            <a:spAutoFit/>
          </a:bodyPr>
          <a:lstStyle/>
          <a:p>
            <a:r>
              <a:rPr lang="en-US" sz="1400" b="1">
                <a:solidFill>
                  <a:srgbClr val="00B0F0"/>
                </a:solidFill>
                <a:latin typeface="Barlow Light" pitchFamily="2" charset="77"/>
                <a:ea typeface="Montserrat" charset="0"/>
                <a:cs typeface="Montserrat" charset="0"/>
              </a:rPr>
              <a:t>PRESENTATIE</a:t>
            </a:r>
          </a:p>
        </p:txBody>
      </p:sp>
      <p:pic>
        <p:nvPicPr>
          <p:cNvPr id="5" name="Picture 4">
            <a:extLst>
              <a:ext uri="{FF2B5EF4-FFF2-40B4-BE49-F238E27FC236}">
                <a16:creationId xmlns:a16="http://schemas.microsoft.com/office/drawing/2014/main" id="{D41EF5BF-4D75-0668-0984-43B1ED4DE2B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64412" y="4196929"/>
            <a:ext cx="1631965" cy="1261829"/>
          </a:xfrm>
          <a:prstGeom prst="rect">
            <a:avLst/>
          </a:prstGeom>
        </p:spPr>
      </p:pic>
      <p:sp>
        <p:nvSpPr>
          <p:cNvPr id="8" name="TextBox 7">
            <a:extLst>
              <a:ext uri="{FF2B5EF4-FFF2-40B4-BE49-F238E27FC236}">
                <a16:creationId xmlns:a16="http://schemas.microsoft.com/office/drawing/2014/main" id="{3A216B36-97A8-ECF2-C834-472BA015D8C1}"/>
              </a:ext>
            </a:extLst>
          </p:cNvPr>
          <p:cNvSpPr txBox="1"/>
          <p:nvPr/>
        </p:nvSpPr>
        <p:spPr>
          <a:xfrm>
            <a:off x="1316227" y="1214573"/>
            <a:ext cx="1662998" cy="230832"/>
          </a:xfrm>
          <a:prstGeom prst="rect">
            <a:avLst/>
          </a:prstGeom>
          <a:noFill/>
        </p:spPr>
        <p:txBody>
          <a:bodyPr wrap="square" rtlCol="0">
            <a:spAutoFit/>
          </a:bodyPr>
          <a:lstStyle/>
          <a:p>
            <a:r>
              <a:rPr lang="en-US" sz="900" b="1">
                <a:solidFill>
                  <a:schemeClr val="bg1"/>
                </a:solidFill>
                <a:latin typeface="Barlow Light" pitchFamily="2" charset="77"/>
                <a:ea typeface="Montserrat" charset="0"/>
                <a:cs typeface="Montserrat" charset="0"/>
              </a:rPr>
              <a:t>31 OKTOBER 2024</a:t>
            </a:r>
          </a:p>
        </p:txBody>
      </p:sp>
      <p:cxnSp>
        <p:nvCxnSpPr>
          <p:cNvPr id="11" name="Straight Connector 10">
            <a:extLst>
              <a:ext uri="{FF2B5EF4-FFF2-40B4-BE49-F238E27FC236}">
                <a16:creationId xmlns:a16="http://schemas.microsoft.com/office/drawing/2014/main" id="{5BCF889A-28AD-2480-3FF6-9D64B08B05C7}"/>
              </a:ext>
            </a:extLst>
          </p:cNvPr>
          <p:cNvCxnSpPr>
            <a:cxnSpLocks/>
          </p:cNvCxnSpPr>
          <p:nvPr/>
        </p:nvCxnSpPr>
        <p:spPr>
          <a:xfrm>
            <a:off x="1342810" y="1415226"/>
            <a:ext cx="1731587"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5BB42A7-85F0-FB74-971A-CC57C2C17FC6}"/>
              </a:ext>
            </a:extLst>
          </p:cNvPr>
          <p:cNvSpPr/>
          <p:nvPr/>
        </p:nvSpPr>
        <p:spPr>
          <a:xfrm rot="2700000">
            <a:off x="817617" y="3490789"/>
            <a:ext cx="298341" cy="298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900"/>
          </a:p>
        </p:txBody>
      </p:sp>
      <p:sp>
        <p:nvSpPr>
          <p:cNvPr id="3" name="TextBox 8">
            <a:extLst>
              <a:ext uri="{FF2B5EF4-FFF2-40B4-BE49-F238E27FC236}">
                <a16:creationId xmlns:a16="http://schemas.microsoft.com/office/drawing/2014/main" id="{2E984360-69F0-9A39-DDD8-A353EE68BC17}"/>
              </a:ext>
            </a:extLst>
          </p:cNvPr>
          <p:cNvSpPr txBox="1"/>
          <p:nvPr/>
        </p:nvSpPr>
        <p:spPr>
          <a:xfrm>
            <a:off x="1316227" y="1441188"/>
            <a:ext cx="1290339" cy="230832"/>
          </a:xfrm>
          <a:prstGeom prst="rect">
            <a:avLst/>
          </a:prstGeom>
          <a:noFill/>
        </p:spPr>
        <p:txBody>
          <a:bodyPr wrap="square" rtlCol="0">
            <a:spAutoFit/>
          </a:bodyPr>
          <a:lstStyle/>
          <a:p>
            <a:r>
              <a:rPr lang="en-US" sz="900" b="1">
                <a:solidFill>
                  <a:schemeClr val="bg1"/>
                </a:solidFill>
                <a:latin typeface="Barlow Light" pitchFamily="2" charset="77"/>
                <a:ea typeface="Montserrat" charset="0"/>
                <a:cs typeface="Montserrat" charset="0"/>
              </a:rPr>
              <a:t>DEFINITIEF</a:t>
            </a:r>
          </a:p>
        </p:txBody>
      </p:sp>
      <p:sp>
        <p:nvSpPr>
          <p:cNvPr id="2" name="TextBox 8">
            <a:extLst>
              <a:ext uri="{FF2B5EF4-FFF2-40B4-BE49-F238E27FC236}">
                <a16:creationId xmlns:a16="http://schemas.microsoft.com/office/drawing/2014/main" id="{C0211F3C-0A8E-C59E-830D-93013B1F7798}"/>
              </a:ext>
            </a:extLst>
          </p:cNvPr>
          <p:cNvSpPr txBox="1"/>
          <p:nvPr/>
        </p:nvSpPr>
        <p:spPr>
          <a:xfrm>
            <a:off x="1316227" y="5774945"/>
            <a:ext cx="2984353" cy="230832"/>
          </a:xfrm>
          <a:prstGeom prst="rect">
            <a:avLst/>
          </a:prstGeom>
          <a:noFill/>
        </p:spPr>
        <p:txBody>
          <a:bodyPr wrap="square" rtlCol="0">
            <a:spAutoFit/>
          </a:bodyPr>
          <a:lstStyle/>
          <a:p>
            <a:r>
              <a:rPr lang="en-US" sz="900" b="1">
                <a:solidFill>
                  <a:schemeClr val="bg1"/>
                </a:solidFill>
                <a:latin typeface="Barlow Light" pitchFamily="2" charset="77"/>
                <a:ea typeface="Montserrat" charset="0"/>
                <a:cs typeface="Montserrat" charset="0"/>
              </a:rPr>
              <a:t>Frits Grotenhuis, </a:t>
            </a:r>
            <a:r>
              <a:rPr lang="en-US" sz="900" b="1" err="1">
                <a:solidFill>
                  <a:schemeClr val="bg1"/>
                </a:solidFill>
                <a:latin typeface="Barlow Light" pitchFamily="2" charset="77"/>
                <a:ea typeface="Montserrat" charset="0"/>
                <a:cs typeface="Montserrat" charset="0"/>
              </a:rPr>
              <a:t>Topsector</a:t>
            </a:r>
            <a:r>
              <a:rPr lang="en-US" sz="900" b="1">
                <a:solidFill>
                  <a:schemeClr val="bg1"/>
                </a:solidFill>
                <a:latin typeface="Barlow Light" pitchFamily="2" charset="77"/>
                <a:ea typeface="Montserrat" charset="0"/>
                <a:cs typeface="Montserrat" charset="0"/>
              </a:rPr>
              <a:t> ICT</a:t>
            </a:r>
          </a:p>
        </p:txBody>
      </p:sp>
    </p:spTree>
    <p:extLst>
      <p:ext uri="{BB962C8B-B14F-4D97-AF65-F5344CB8AC3E}">
        <p14:creationId xmlns:p14="http://schemas.microsoft.com/office/powerpoint/2010/main" val="1735853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9513A20-691A-3513-FD67-C6319792A08D}"/>
              </a:ext>
            </a:extLst>
          </p:cNvPr>
          <p:cNvSpPr/>
          <p:nvPr/>
        </p:nvSpPr>
        <p:spPr>
          <a:xfrm>
            <a:off x="948144" y="1971279"/>
            <a:ext cx="10606436" cy="4138521"/>
          </a:xfrm>
          <a:prstGeom prst="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900"/>
          </a:p>
        </p:txBody>
      </p:sp>
      <p:cxnSp>
        <p:nvCxnSpPr>
          <p:cNvPr id="10" name="Straight Connector 9">
            <a:extLst>
              <a:ext uri="{FF2B5EF4-FFF2-40B4-BE49-F238E27FC236}">
                <a16:creationId xmlns:a16="http://schemas.microsoft.com/office/drawing/2014/main" id="{BD7D8C49-F1FF-C0B3-E489-C724A39AB0C5}"/>
              </a:ext>
            </a:extLst>
          </p:cNvPr>
          <p:cNvCxnSpPr>
            <a:cxnSpLocks/>
          </p:cNvCxnSpPr>
          <p:nvPr/>
        </p:nvCxnSpPr>
        <p:spPr>
          <a:xfrm>
            <a:off x="960572" y="1941312"/>
            <a:ext cx="43537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A9EDEE7-D9BF-238A-F0FD-09E84C95A34C}"/>
              </a:ext>
            </a:extLst>
          </p:cNvPr>
          <p:cNvSpPr txBox="1"/>
          <p:nvPr/>
        </p:nvSpPr>
        <p:spPr>
          <a:xfrm>
            <a:off x="892336" y="1512518"/>
            <a:ext cx="9624852" cy="451406"/>
          </a:xfrm>
          <a:prstGeom prst="rect">
            <a:avLst/>
          </a:prstGeom>
          <a:noFill/>
        </p:spPr>
        <p:txBody>
          <a:bodyPr wrap="square" rtlCol="0">
            <a:spAutoFit/>
          </a:bodyPr>
          <a:lstStyle/>
          <a:p>
            <a:pPr>
              <a:lnSpc>
                <a:spcPts val="2750"/>
              </a:lnSpc>
            </a:pPr>
            <a:r>
              <a:rPr lang="en-US" sz="2700" b="1" err="1">
                <a:latin typeface="Lato" panose="020F0502020204030203" pitchFamily="34" charset="0"/>
                <a:ea typeface="Montserrat" charset="0"/>
                <a:cs typeface="Montserrat" charset="0"/>
              </a:rPr>
              <a:t>Verdieping</a:t>
            </a:r>
            <a:r>
              <a:rPr lang="en-US" sz="2700" b="1">
                <a:latin typeface="Lato" panose="020F0502020204030203" pitchFamily="34" charset="0"/>
                <a:ea typeface="Montserrat" charset="0"/>
                <a:cs typeface="Montserrat" charset="0"/>
              </a:rPr>
              <a:t> </a:t>
            </a:r>
            <a:r>
              <a:rPr lang="en-US" sz="2700" b="1" err="1">
                <a:latin typeface="Lato" panose="020F0502020204030203" pitchFamily="34" charset="0"/>
                <a:ea typeface="Montserrat" charset="0"/>
                <a:cs typeface="Montserrat" charset="0"/>
              </a:rPr>
              <a:t>Fase</a:t>
            </a:r>
            <a:r>
              <a:rPr lang="en-US" sz="2700" b="1">
                <a:latin typeface="Lato" panose="020F0502020204030203" pitchFamily="34" charset="0"/>
                <a:ea typeface="Montserrat" charset="0"/>
                <a:cs typeface="Montserrat" charset="0"/>
              </a:rPr>
              <a:t> 2: </a:t>
            </a:r>
            <a:r>
              <a:rPr lang="en-US" sz="2700" b="1" err="1">
                <a:latin typeface="Lato" panose="020F0502020204030203" pitchFamily="34" charset="0"/>
                <a:ea typeface="Montserrat" charset="0"/>
                <a:cs typeface="Montserrat" charset="0"/>
              </a:rPr>
              <a:t>ambities</a:t>
            </a:r>
            <a:r>
              <a:rPr lang="en-US" sz="2700" b="1">
                <a:latin typeface="Lato" panose="020F0502020204030203" pitchFamily="34" charset="0"/>
                <a:ea typeface="Montserrat" charset="0"/>
                <a:cs typeface="Montserrat" charset="0"/>
              </a:rPr>
              <a:t>, </a:t>
            </a:r>
            <a:r>
              <a:rPr lang="en-US" sz="2700" b="1" err="1">
                <a:latin typeface="Lato" panose="020F0502020204030203" pitchFamily="34" charset="0"/>
                <a:ea typeface="Montserrat" charset="0"/>
                <a:cs typeface="Montserrat" charset="0"/>
              </a:rPr>
              <a:t>doelen</a:t>
            </a:r>
            <a:r>
              <a:rPr lang="en-US" sz="2700" b="1">
                <a:latin typeface="Lato" panose="020F0502020204030203" pitchFamily="34" charset="0"/>
                <a:ea typeface="Montserrat" charset="0"/>
                <a:cs typeface="Montserrat" charset="0"/>
              </a:rPr>
              <a:t> </a:t>
            </a:r>
            <a:r>
              <a:rPr lang="en-US" sz="2700" b="1" err="1">
                <a:latin typeface="Lato" panose="020F0502020204030203" pitchFamily="34" charset="0"/>
                <a:ea typeface="Montserrat" charset="0"/>
                <a:cs typeface="Montserrat" charset="0"/>
              </a:rPr>
              <a:t>en</a:t>
            </a:r>
            <a:r>
              <a:rPr lang="en-US" sz="2700" b="1">
                <a:latin typeface="Lato" panose="020F0502020204030203" pitchFamily="34" charset="0"/>
                <a:ea typeface="Montserrat" charset="0"/>
                <a:cs typeface="Montserrat" charset="0"/>
              </a:rPr>
              <a:t> </a:t>
            </a:r>
            <a:r>
              <a:rPr lang="en-US" sz="2700" b="1" err="1">
                <a:latin typeface="Lato" panose="020F0502020204030203" pitchFamily="34" charset="0"/>
                <a:ea typeface="Montserrat" charset="0"/>
                <a:cs typeface="Montserrat" charset="0"/>
              </a:rPr>
              <a:t>acties</a:t>
            </a:r>
            <a:endParaRPr lang="en-US" sz="2700" b="1">
              <a:latin typeface="Lato" panose="020F0502020204030203" pitchFamily="34" charset="0"/>
              <a:ea typeface="Montserrat" charset="0"/>
              <a:cs typeface="Montserrat" charset="0"/>
            </a:endParaRPr>
          </a:p>
        </p:txBody>
      </p:sp>
      <p:pic>
        <p:nvPicPr>
          <p:cNvPr id="2" name="Picture Placeholder 5">
            <a:extLst>
              <a:ext uri="{FF2B5EF4-FFF2-40B4-BE49-F238E27FC236}">
                <a16:creationId xmlns:a16="http://schemas.microsoft.com/office/drawing/2014/main" id="{12DC7138-47A9-300A-9CAD-9A3CD3A63F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47741" y="0"/>
            <a:ext cx="642672" cy="637729"/>
          </a:xfrm>
          <a:prstGeom prst="rect">
            <a:avLst/>
          </a:prstGeom>
          <a:solidFill>
            <a:schemeClr val="accent1">
              <a:lumMod val="20000"/>
              <a:lumOff val="80000"/>
            </a:schemeClr>
          </a:solidFill>
        </p:spPr>
      </p:pic>
      <p:sp>
        <p:nvSpPr>
          <p:cNvPr id="3" name="TextBox 2">
            <a:extLst>
              <a:ext uri="{FF2B5EF4-FFF2-40B4-BE49-F238E27FC236}">
                <a16:creationId xmlns:a16="http://schemas.microsoft.com/office/drawing/2014/main" id="{48194584-9DC2-1D6B-390C-7CE00A574E65}"/>
              </a:ext>
            </a:extLst>
          </p:cNvPr>
          <p:cNvSpPr txBox="1"/>
          <p:nvPr/>
        </p:nvSpPr>
        <p:spPr>
          <a:xfrm>
            <a:off x="11554580" y="111115"/>
            <a:ext cx="635833" cy="461665"/>
          </a:xfrm>
          <a:prstGeom prst="rect">
            <a:avLst/>
          </a:prstGeom>
          <a:noFill/>
        </p:spPr>
        <p:txBody>
          <a:bodyPr wrap="square">
            <a:spAutoFit/>
          </a:bodyPr>
          <a:lstStyle/>
          <a:p>
            <a:pPr algn="ctr"/>
            <a:r>
              <a:rPr lang="en-US" sz="2400">
                <a:solidFill>
                  <a:schemeClr val="bg1"/>
                </a:solidFill>
                <a:latin typeface="Lato Thin" panose="020F0502020204030203" pitchFamily="34" charset="0"/>
                <a:ea typeface="Lato Thin" panose="020F0502020204030203" pitchFamily="34" charset="0"/>
                <a:cs typeface="Lato Thin" panose="020F0502020204030203" pitchFamily="34" charset="0"/>
              </a:rPr>
              <a:t>10</a:t>
            </a:r>
          </a:p>
        </p:txBody>
      </p:sp>
      <p:sp>
        <p:nvSpPr>
          <p:cNvPr id="18" name="TextBox 17">
            <a:extLst>
              <a:ext uri="{FF2B5EF4-FFF2-40B4-BE49-F238E27FC236}">
                <a16:creationId xmlns:a16="http://schemas.microsoft.com/office/drawing/2014/main" id="{7B8EA7DC-565B-466D-D29F-CC191AE80C30}"/>
              </a:ext>
            </a:extLst>
          </p:cNvPr>
          <p:cNvSpPr txBox="1"/>
          <p:nvPr/>
        </p:nvSpPr>
        <p:spPr>
          <a:xfrm>
            <a:off x="1937690" y="5236097"/>
            <a:ext cx="3156339" cy="584775"/>
          </a:xfrm>
          <a:prstGeom prst="rect">
            <a:avLst/>
          </a:prstGeom>
          <a:noFill/>
        </p:spPr>
        <p:txBody>
          <a:bodyPr wrap="square" rtlCol="0">
            <a:spAutoFit/>
          </a:bodyPr>
          <a:lstStyle/>
          <a:p>
            <a:endParaRPr lang="nl-NL" sz="1600" b="1"/>
          </a:p>
          <a:p>
            <a:endParaRPr lang="nl-NL" sz="1600" b="1"/>
          </a:p>
        </p:txBody>
      </p:sp>
      <p:sp>
        <p:nvSpPr>
          <p:cNvPr id="5" name="TextBox 4">
            <a:extLst>
              <a:ext uri="{FF2B5EF4-FFF2-40B4-BE49-F238E27FC236}">
                <a16:creationId xmlns:a16="http://schemas.microsoft.com/office/drawing/2014/main" id="{21339866-E842-CE91-7952-EAA5A970CBA3}"/>
              </a:ext>
            </a:extLst>
          </p:cNvPr>
          <p:cNvSpPr txBox="1"/>
          <p:nvPr/>
        </p:nvSpPr>
        <p:spPr>
          <a:xfrm>
            <a:off x="948144" y="1971279"/>
            <a:ext cx="8076984" cy="3970318"/>
          </a:xfrm>
          <a:prstGeom prst="rect">
            <a:avLst/>
          </a:prstGeom>
          <a:noFill/>
        </p:spPr>
        <p:txBody>
          <a:bodyPr wrap="square" rtlCol="0">
            <a:spAutoFit/>
          </a:bodyPr>
          <a:lstStyle/>
          <a:p>
            <a:r>
              <a:rPr lang="nl-NL" sz="1200" b="1">
                <a:solidFill>
                  <a:schemeClr val="accent1"/>
                </a:solidFill>
              </a:rPr>
              <a:t>Betrekken van bestaande gremia om middels werksessies te komen tot:</a:t>
            </a:r>
          </a:p>
          <a:p>
            <a:endParaRPr lang="nl-NL" sz="1200" b="1">
              <a:solidFill>
                <a:schemeClr val="accent1"/>
              </a:solidFill>
            </a:endParaRPr>
          </a:p>
          <a:p>
            <a:pPr marL="257175" indent="-257175">
              <a:buAutoNum type="alphaUcPeriod"/>
            </a:pPr>
            <a:r>
              <a:rPr lang="nl-NL" sz="1200" b="1">
                <a:solidFill>
                  <a:srgbClr val="2093C5"/>
                </a:solidFill>
              </a:rPr>
              <a:t>Prioritering van doorbraak- en </a:t>
            </a:r>
            <a:r>
              <a:rPr lang="nl-NL" sz="1200" b="1" err="1">
                <a:solidFill>
                  <a:srgbClr val="2093C5"/>
                </a:solidFill>
              </a:rPr>
              <a:t>moonshotprojecten</a:t>
            </a:r>
            <a:endParaRPr lang="nl-NL" sz="1200" b="1">
              <a:solidFill>
                <a:srgbClr val="2093C5"/>
              </a:solidFill>
            </a:endParaRPr>
          </a:p>
          <a:p>
            <a:pPr lvl="1" indent="-228600">
              <a:buFont typeface="Arial" panose="020B0604020202020204" pitchFamily="34" charset="0"/>
              <a:buChar char="•"/>
            </a:pPr>
            <a:r>
              <a:rPr lang="nl-NL" sz="1200"/>
              <a:t>Verder </a:t>
            </a:r>
            <a:r>
              <a:rPr lang="nl-NL" sz="1200" b="1"/>
              <a:t>identificeren</a:t>
            </a:r>
            <a:r>
              <a:rPr lang="nl-NL" sz="1200"/>
              <a:t> en rangschikken van projecten met de grootste impact en strategische relevantie.</a:t>
            </a:r>
          </a:p>
          <a:p>
            <a:pPr lvl="1" indent="-228600">
              <a:buFont typeface="Arial" panose="020B0604020202020204" pitchFamily="34" charset="0"/>
              <a:buChar char="•"/>
            </a:pPr>
            <a:r>
              <a:rPr lang="nl-NL" sz="1200"/>
              <a:t>Op basis van </a:t>
            </a:r>
            <a:r>
              <a:rPr lang="nl-NL" sz="1200" b="1"/>
              <a:t>synergie</a:t>
            </a:r>
            <a:r>
              <a:rPr lang="nl-NL" sz="1200"/>
              <a:t> van zowel impact, (financiële) haalbaarheid en aansluiting huidige ecosysteemactiviteiten.</a:t>
            </a:r>
          </a:p>
          <a:p>
            <a:pPr lvl="1" indent="-228600">
              <a:buFont typeface="Arial" panose="020B0604020202020204" pitchFamily="34" charset="0"/>
              <a:buChar char="•"/>
            </a:pPr>
            <a:r>
              <a:rPr lang="nl-NL" sz="1200"/>
              <a:t>Focus op initiatieven die niet alleen haalbaar zijn, maar ook bijdragen aan </a:t>
            </a:r>
            <a:r>
              <a:rPr lang="nl-NL" sz="1200" b="1"/>
              <a:t>blijvende versterking binnen het ecosysteem.</a:t>
            </a:r>
          </a:p>
          <a:p>
            <a:pPr lvl="1" indent="-228600">
              <a:buFont typeface="Arial" panose="020B0604020202020204" pitchFamily="34" charset="0"/>
              <a:buChar char="•"/>
            </a:pPr>
            <a:r>
              <a:rPr lang="nl-NL" sz="1200"/>
              <a:t>Op termijn identificatie van </a:t>
            </a:r>
            <a:r>
              <a:rPr lang="nl-NL" sz="1200" b="1"/>
              <a:t>nieuwe </a:t>
            </a:r>
            <a:r>
              <a:rPr lang="nl-NL" sz="1200" b="1" err="1"/>
              <a:t>PMC’s</a:t>
            </a:r>
            <a:r>
              <a:rPr lang="nl-NL" sz="1200" b="1"/>
              <a:t> </a:t>
            </a:r>
            <a:r>
              <a:rPr lang="nl-NL" sz="1200"/>
              <a:t>op snijvlak van NTS en de mogelijk daaraan gekoppelde groeimarkten, zoals biotechnologie</a:t>
            </a:r>
            <a:endParaRPr lang="nl-NL" sz="1200" b="1"/>
          </a:p>
          <a:p>
            <a:pPr lvl="1" indent="-228600">
              <a:buFont typeface="Arial" panose="020B0604020202020204" pitchFamily="34" charset="0"/>
              <a:buChar char="•"/>
            </a:pPr>
            <a:endParaRPr lang="nl-NL" sz="1200"/>
          </a:p>
          <a:p>
            <a:r>
              <a:rPr lang="nl-NL" sz="1200" b="1">
                <a:solidFill>
                  <a:srgbClr val="2093C5"/>
                </a:solidFill>
              </a:rPr>
              <a:t>B. Formuleren van concrete acties</a:t>
            </a:r>
          </a:p>
          <a:p>
            <a:pPr marL="228600" indent="-228600">
              <a:buFont typeface="Arial" panose="020B0604020202020204" pitchFamily="34" charset="0"/>
              <a:buChar char="•"/>
            </a:pPr>
            <a:r>
              <a:rPr lang="nl-NL" sz="1200" b="1"/>
              <a:t>Specifieke doelstellingen </a:t>
            </a:r>
            <a:r>
              <a:rPr lang="nl-NL" sz="1200"/>
              <a:t>per geprioriteerd project die bijdragen aan overkoepelende ambities</a:t>
            </a:r>
          </a:p>
          <a:p>
            <a:pPr marL="228600" indent="-228600">
              <a:buFont typeface="Arial" panose="020B0604020202020204" pitchFamily="34" charset="0"/>
              <a:buChar char="•"/>
            </a:pPr>
            <a:r>
              <a:rPr lang="nl-NL" sz="1200" b="1"/>
              <a:t>Uitwerking actiepunten en </a:t>
            </a:r>
            <a:r>
              <a:rPr lang="nl-NL" sz="1200" b="1" err="1"/>
              <a:t>KPI’s</a:t>
            </a:r>
            <a:r>
              <a:rPr lang="nl-NL" sz="1200"/>
              <a:t> om doelstellingen te bereiken, inclusief tijdsplanning</a:t>
            </a:r>
          </a:p>
          <a:p>
            <a:pPr marL="228600" indent="-228600">
              <a:buFont typeface="Arial" panose="020B0604020202020204" pitchFamily="34" charset="0"/>
              <a:buChar char="•"/>
            </a:pPr>
            <a:r>
              <a:rPr lang="nl-NL" sz="1200" b="1"/>
              <a:t>Toewijzen middelen en verantwoordelijkheden.</a:t>
            </a:r>
            <a:r>
              <a:rPr lang="nl-NL" sz="1200"/>
              <a:t> Vaststellen benodigde middelen (financieel, personeel, technologie) nodig zijn en welke partijen hieraan kunnen bijdragen.</a:t>
            </a:r>
          </a:p>
          <a:p>
            <a:pPr marL="228600" indent="-228600">
              <a:buFont typeface="Arial" panose="020B0604020202020204" pitchFamily="34" charset="0"/>
              <a:buChar char="•"/>
            </a:pPr>
            <a:endParaRPr lang="nl-NL" sz="1200"/>
          </a:p>
          <a:p>
            <a:r>
              <a:rPr lang="nl-NL" sz="1200" b="1">
                <a:solidFill>
                  <a:srgbClr val="2093C5"/>
                </a:solidFill>
              </a:rPr>
              <a:t>C. Mix </a:t>
            </a:r>
            <a:r>
              <a:rPr lang="nl-NL" sz="1200" b="1" err="1">
                <a:solidFill>
                  <a:srgbClr val="2093C5"/>
                </a:solidFill>
              </a:rPr>
              <a:t>and</a:t>
            </a:r>
            <a:r>
              <a:rPr lang="nl-NL" sz="1200" b="1">
                <a:solidFill>
                  <a:srgbClr val="2093C5"/>
                </a:solidFill>
              </a:rPr>
              <a:t> match instrumenten</a:t>
            </a:r>
          </a:p>
          <a:p>
            <a:pPr marL="228600" indent="-228600">
              <a:buFont typeface="Arial" panose="020B0604020202020204" pitchFamily="34" charset="0"/>
              <a:buChar char="•"/>
            </a:pPr>
            <a:r>
              <a:rPr lang="nl-NL" sz="1200"/>
              <a:t>In kaart brengen van zowel bestaande als nieuwe financieringsinstrumenten die kunnen bijdragen aan realisatie </a:t>
            </a:r>
            <a:r>
              <a:rPr lang="nl-NL" sz="1200" err="1"/>
              <a:t>projectspecifieke</a:t>
            </a:r>
            <a:r>
              <a:rPr lang="nl-NL" sz="1200"/>
              <a:t> doelstellingen.</a:t>
            </a:r>
          </a:p>
          <a:p>
            <a:pPr marL="228600" indent="-228600">
              <a:buFont typeface="Arial" panose="020B0604020202020204" pitchFamily="34" charset="0"/>
              <a:buChar char="•"/>
            </a:pPr>
            <a:endParaRPr lang="nl-NL" sz="1200"/>
          </a:p>
          <a:p>
            <a:pPr marL="228600" indent="-228600">
              <a:buFont typeface="Arial" panose="020B0604020202020204" pitchFamily="34" charset="0"/>
              <a:buChar char="•"/>
            </a:pPr>
            <a:endParaRPr lang="nl-NL" sz="1200"/>
          </a:p>
        </p:txBody>
      </p:sp>
      <p:sp>
        <p:nvSpPr>
          <p:cNvPr id="6" name="TextBox 5">
            <a:extLst>
              <a:ext uri="{FF2B5EF4-FFF2-40B4-BE49-F238E27FC236}">
                <a16:creationId xmlns:a16="http://schemas.microsoft.com/office/drawing/2014/main" id="{5DEFB67C-CE93-CE75-FEA1-569364C55EDA}"/>
              </a:ext>
            </a:extLst>
          </p:cNvPr>
          <p:cNvSpPr txBox="1"/>
          <p:nvPr/>
        </p:nvSpPr>
        <p:spPr>
          <a:xfrm>
            <a:off x="960572" y="685800"/>
            <a:ext cx="2896238" cy="276999"/>
          </a:xfrm>
          <a:prstGeom prst="rect">
            <a:avLst/>
          </a:prstGeom>
          <a:noFill/>
        </p:spPr>
        <p:txBody>
          <a:bodyPr wrap="square" rtlCol="0">
            <a:spAutoFit/>
          </a:bodyPr>
          <a:lstStyle/>
          <a:p>
            <a:r>
              <a:rPr lang="en-US" sz="1200" err="1">
                <a:solidFill>
                  <a:srgbClr val="00B0F0"/>
                </a:solidFill>
                <a:latin typeface="Barlow" pitchFamily="2" charset="77"/>
                <a:ea typeface="Montserrat" charset="0"/>
                <a:cs typeface="Montserrat" charset="0"/>
              </a:rPr>
              <a:t>Aanpak</a:t>
            </a:r>
            <a:endParaRPr lang="en-US" sz="1200">
              <a:solidFill>
                <a:srgbClr val="00B0F0"/>
              </a:solidFill>
              <a:latin typeface="Barlow" pitchFamily="2" charset="77"/>
              <a:ea typeface="Montserrat" charset="0"/>
              <a:cs typeface="Montserrat" charset="0"/>
            </a:endParaRPr>
          </a:p>
        </p:txBody>
      </p:sp>
      <p:sp>
        <p:nvSpPr>
          <p:cNvPr id="4" name="Rectangle 3">
            <a:extLst>
              <a:ext uri="{FF2B5EF4-FFF2-40B4-BE49-F238E27FC236}">
                <a16:creationId xmlns:a16="http://schemas.microsoft.com/office/drawing/2014/main" id="{4CF618B3-13A5-1501-60DD-28C37E297CFC}"/>
              </a:ext>
            </a:extLst>
          </p:cNvPr>
          <p:cNvSpPr/>
          <p:nvPr/>
        </p:nvSpPr>
        <p:spPr>
          <a:xfrm>
            <a:off x="9025128" y="2021716"/>
            <a:ext cx="2451853" cy="2163656"/>
          </a:xfrm>
          <a:prstGeom prst="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nl-NL" sz="1200" b="1">
                <a:solidFill>
                  <a:schemeClr val="accent1"/>
                </a:solidFill>
              </a:rPr>
              <a:t>Inrichten van proces om tot ambities, doelen en acties te komen, via:</a:t>
            </a:r>
          </a:p>
          <a:p>
            <a:pPr marL="171450" indent="-171450">
              <a:buFont typeface="Arial" panose="020B0604020202020204" pitchFamily="34" charset="0"/>
              <a:buChar char="•"/>
            </a:pPr>
            <a:r>
              <a:rPr lang="nl-NL" sz="1200">
                <a:solidFill>
                  <a:schemeClr val="accent1"/>
                </a:solidFill>
              </a:rPr>
              <a:t>Marktconsultaties met bedrijfsleven en kenniswereld in combinatie met </a:t>
            </a:r>
            <a:r>
              <a:rPr lang="nl-NL" sz="1200" err="1">
                <a:solidFill>
                  <a:schemeClr val="accent1"/>
                </a:solidFill>
              </a:rPr>
              <a:t>ROM’s</a:t>
            </a:r>
            <a:r>
              <a:rPr lang="nl-NL" sz="1200">
                <a:solidFill>
                  <a:schemeClr val="accent1"/>
                </a:solidFill>
              </a:rPr>
              <a:t> en EZ</a:t>
            </a:r>
          </a:p>
          <a:p>
            <a:pPr marL="171450" indent="-171450">
              <a:buFont typeface="Arial" panose="020B0604020202020204" pitchFamily="34" charset="0"/>
              <a:buChar char="•"/>
            </a:pPr>
            <a:r>
              <a:rPr lang="nl-NL" sz="1200">
                <a:solidFill>
                  <a:schemeClr val="accent1"/>
                </a:solidFill>
              </a:rPr>
              <a:t>Werksessies met bestaande gremia KIA D: adviesraad, kernteam en werkgroep actieagenda. </a:t>
            </a:r>
            <a:endParaRPr lang="nl-NL" sz="1200">
              <a:solidFill>
                <a:schemeClr val="tx1"/>
              </a:solidFill>
            </a:endParaRPr>
          </a:p>
        </p:txBody>
      </p:sp>
    </p:spTree>
    <p:extLst>
      <p:ext uri="{BB962C8B-B14F-4D97-AF65-F5344CB8AC3E}">
        <p14:creationId xmlns:p14="http://schemas.microsoft.com/office/powerpoint/2010/main" val="2752163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9513A20-691A-3513-FD67-C6319792A08D}"/>
              </a:ext>
            </a:extLst>
          </p:cNvPr>
          <p:cNvSpPr/>
          <p:nvPr/>
        </p:nvSpPr>
        <p:spPr>
          <a:xfrm>
            <a:off x="948144" y="1971279"/>
            <a:ext cx="10606436" cy="413852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900"/>
          </a:p>
        </p:txBody>
      </p:sp>
      <p:cxnSp>
        <p:nvCxnSpPr>
          <p:cNvPr id="10" name="Straight Connector 9">
            <a:extLst>
              <a:ext uri="{FF2B5EF4-FFF2-40B4-BE49-F238E27FC236}">
                <a16:creationId xmlns:a16="http://schemas.microsoft.com/office/drawing/2014/main" id="{BD7D8C49-F1FF-C0B3-E489-C724A39AB0C5}"/>
              </a:ext>
            </a:extLst>
          </p:cNvPr>
          <p:cNvCxnSpPr>
            <a:cxnSpLocks/>
          </p:cNvCxnSpPr>
          <p:nvPr/>
        </p:nvCxnSpPr>
        <p:spPr>
          <a:xfrm>
            <a:off x="960572" y="1941312"/>
            <a:ext cx="43537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A9EDEE7-D9BF-238A-F0FD-09E84C95A34C}"/>
              </a:ext>
            </a:extLst>
          </p:cNvPr>
          <p:cNvSpPr txBox="1"/>
          <p:nvPr/>
        </p:nvSpPr>
        <p:spPr>
          <a:xfrm>
            <a:off x="892336" y="1512518"/>
            <a:ext cx="9624852" cy="451406"/>
          </a:xfrm>
          <a:prstGeom prst="rect">
            <a:avLst/>
          </a:prstGeom>
          <a:noFill/>
        </p:spPr>
        <p:txBody>
          <a:bodyPr wrap="square" rtlCol="0">
            <a:spAutoFit/>
          </a:bodyPr>
          <a:lstStyle/>
          <a:p>
            <a:pPr>
              <a:lnSpc>
                <a:spcPts val="2750"/>
              </a:lnSpc>
            </a:pPr>
            <a:r>
              <a:rPr lang="en-US" sz="2700" b="1" err="1">
                <a:latin typeface="Lato" panose="020F0502020204030203" pitchFamily="34" charset="0"/>
                <a:ea typeface="Montserrat" charset="0"/>
                <a:cs typeface="Montserrat" charset="0"/>
              </a:rPr>
              <a:t>Verdieping</a:t>
            </a:r>
            <a:r>
              <a:rPr lang="en-US" sz="2700" b="1">
                <a:latin typeface="Lato" panose="020F0502020204030203" pitchFamily="34" charset="0"/>
                <a:ea typeface="Montserrat" charset="0"/>
                <a:cs typeface="Montserrat" charset="0"/>
              </a:rPr>
              <a:t> </a:t>
            </a:r>
            <a:r>
              <a:rPr lang="en-US" sz="2700" b="1" err="1">
                <a:latin typeface="Lato" panose="020F0502020204030203" pitchFamily="34" charset="0"/>
                <a:ea typeface="Montserrat" charset="0"/>
                <a:cs typeface="Montserrat" charset="0"/>
              </a:rPr>
              <a:t>Fase</a:t>
            </a:r>
            <a:r>
              <a:rPr lang="en-US" sz="2700" b="1">
                <a:latin typeface="Lato" panose="020F0502020204030203" pitchFamily="34" charset="0"/>
                <a:ea typeface="Montserrat" charset="0"/>
                <a:cs typeface="Montserrat" charset="0"/>
              </a:rPr>
              <a:t> 3: </a:t>
            </a:r>
            <a:r>
              <a:rPr lang="en-US" sz="2700" b="1" err="1">
                <a:latin typeface="Lato" panose="020F0502020204030203" pitchFamily="34" charset="0"/>
                <a:ea typeface="Montserrat" charset="0"/>
                <a:cs typeface="Montserrat" charset="0"/>
              </a:rPr>
              <a:t>organisatie</a:t>
            </a:r>
            <a:r>
              <a:rPr lang="en-US" sz="2700" b="1">
                <a:latin typeface="Lato" panose="020F0502020204030203" pitchFamily="34" charset="0"/>
                <a:ea typeface="Montserrat" charset="0"/>
                <a:cs typeface="Montserrat" charset="0"/>
              </a:rPr>
              <a:t>, monitoring </a:t>
            </a:r>
            <a:r>
              <a:rPr lang="en-US" sz="2700" b="1" err="1">
                <a:latin typeface="Lato" panose="020F0502020204030203" pitchFamily="34" charset="0"/>
                <a:ea typeface="Montserrat" charset="0"/>
                <a:cs typeface="Montserrat" charset="0"/>
              </a:rPr>
              <a:t>en</a:t>
            </a:r>
            <a:r>
              <a:rPr lang="en-US" sz="2700" b="1">
                <a:latin typeface="Lato" panose="020F0502020204030203" pitchFamily="34" charset="0"/>
                <a:ea typeface="Montserrat" charset="0"/>
                <a:cs typeface="Montserrat" charset="0"/>
              </a:rPr>
              <a:t> </a:t>
            </a:r>
            <a:r>
              <a:rPr lang="en-US" sz="2700" b="1" err="1">
                <a:latin typeface="Lato" panose="020F0502020204030203" pitchFamily="34" charset="0"/>
                <a:ea typeface="Montserrat" charset="0"/>
                <a:cs typeface="Montserrat" charset="0"/>
              </a:rPr>
              <a:t>uitrol</a:t>
            </a:r>
            <a:endParaRPr lang="en-US" sz="2700" b="1">
              <a:latin typeface="Lato" panose="020F0502020204030203" pitchFamily="34" charset="0"/>
              <a:ea typeface="Montserrat" charset="0"/>
              <a:cs typeface="Montserrat" charset="0"/>
            </a:endParaRPr>
          </a:p>
        </p:txBody>
      </p:sp>
      <p:pic>
        <p:nvPicPr>
          <p:cNvPr id="2" name="Picture Placeholder 5">
            <a:extLst>
              <a:ext uri="{FF2B5EF4-FFF2-40B4-BE49-F238E27FC236}">
                <a16:creationId xmlns:a16="http://schemas.microsoft.com/office/drawing/2014/main" id="{12DC7138-47A9-300A-9CAD-9A3CD3A63F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47741" y="0"/>
            <a:ext cx="642672" cy="637729"/>
          </a:xfrm>
          <a:prstGeom prst="rect">
            <a:avLst/>
          </a:prstGeom>
          <a:solidFill>
            <a:schemeClr val="accent1">
              <a:lumMod val="20000"/>
              <a:lumOff val="80000"/>
            </a:schemeClr>
          </a:solidFill>
        </p:spPr>
      </p:pic>
      <p:sp>
        <p:nvSpPr>
          <p:cNvPr id="3" name="TextBox 2">
            <a:extLst>
              <a:ext uri="{FF2B5EF4-FFF2-40B4-BE49-F238E27FC236}">
                <a16:creationId xmlns:a16="http://schemas.microsoft.com/office/drawing/2014/main" id="{48194584-9DC2-1D6B-390C-7CE00A574E65}"/>
              </a:ext>
            </a:extLst>
          </p:cNvPr>
          <p:cNvSpPr txBox="1"/>
          <p:nvPr/>
        </p:nvSpPr>
        <p:spPr>
          <a:xfrm>
            <a:off x="11554580" y="111115"/>
            <a:ext cx="635833" cy="461665"/>
          </a:xfrm>
          <a:prstGeom prst="rect">
            <a:avLst/>
          </a:prstGeom>
          <a:noFill/>
        </p:spPr>
        <p:txBody>
          <a:bodyPr wrap="square">
            <a:spAutoFit/>
          </a:bodyPr>
          <a:lstStyle/>
          <a:p>
            <a:pPr algn="ctr"/>
            <a:r>
              <a:rPr lang="en-US" sz="2400">
                <a:solidFill>
                  <a:schemeClr val="bg1"/>
                </a:solidFill>
                <a:latin typeface="Lato Thin" panose="020F0502020204030203" pitchFamily="34" charset="0"/>
                <a:ea typeface="Lato Thin" panose="020F0502020204030203" pitchFamily="34" charset="0"/>
                <a:cs typeface="Lato Thin" panose="020F0502020204030203" pitchFamily="34" charset="0"/>
              </a:rPr>
              <a:t>11</a:t>
            </a:r>
          </a:p>
        </p:txBody>
      </p:sp>
      <p:sp>
        <p:nvSpPr>
          <p:cNvPr id="18" name="TextBox 17">
            <a:extLst>
              <a:ext uri="{FF2B5EF4-FFF2-40B4-BE49-F238E27FC236}">
                <a16:creationId xmlns:a16="http://schemas.microsoft.com/office/drawing/2014/main" id="{7B8EA7DC-565B-466D-D29F-CC191AE80C30}"/>
              </a:ext>
            </a:extLst>
          </p:cNvPr>
          <p:cNvSpPr txBox="1"/>
          <p:nvPr/>
        </p:nvSpPr>
        <p:spPr>
          <a:xfrm>
            <a:off x="1937690" y="5236097"/>
            <a:ext cx="3156339" cy="584775"/>
          </a:xfrm>
          <a:prstGeom prst="rect">
            <a:avLst/>
          </a:prstGeom>
          <a:noFill/>
        </p:spPr>
        <p:txBody>
          <a:bodyPr wrap="square" rtlCol="0">
            <a:spAutoFit/>
          </a:bodyPr>
          <a:lstStyle/>
          <a:p>
            <a:endParaRPr lang="nl-NL" sz="1600" b="1"/>
          </a:p>
          <a:p>
            <a:endParaRPr lang="nl-NL" sz="1600" b="1"/>
          </a:p>
        </p:txBody>
      </p:sp>
      <p:sp>
        <p:nvSpPr>
          <p:cNvPr id="5" name="TextBox 4">
            <a:extLst>
              <a:ext uri="{FF2B5EF4-FFF2-40B4-BE49-F238E27FC236}">
                <a16:creationId xmlns:a16="http://schemas.microsoft.com/office/drawing/2014/main" id="{21339866-E842-CE91-7952-EAA5A970CBA3}"/>
              </a:ext>
            </a:extLst>
          </p:cNvPr>
          <p:cNvSpPr txBox="1"/>
          <p:nvPr/>
        </p:nvSpPr>
        <p:spPr>
          <a:xfrm>
            <a:off x="960573" y="2121510"/>
            <a:ext cx="10471016" cy="2462213"/>
          </a:xfrm>
          <a:prstGeom prst="rect">
            <a:avLst/>
          </a:prstGeom>
          <a:noFill/>
        </p:spPr>
        <p:txBody>
          <a:bodyPr wrap="square" rtlCol="0">
            <a:spAutoFit/>
          </a:bodyPr>
          <a:lstStyle/>
          <a:p>
            <a:r>
              <a:rPr lang="nl-NL" sz="1400" b="1">
                <a:solidFill>
                  <a:schemeClr val="accent1"/>
                </a:solidFill>
              </a:rPr>
              <a:t>A. </a:t>
            </a:r>
            <a:r>
              <a:rPr lang="nl-NL" sz="1400" b="1">
                <a:solidFill>
                  <a:srgbClr val="2093C5"/>
                </a:solidFill>
              </a:rPr>
              <a:t>Werksessies met bestaande gremia</a:t>
            </a:r>
          </a:p>
          <a:p>
            <a:pPr indent="-228600">
              <a:buFont typeface="Arial" panose="020B0604020202020204" pitchFamily="34" charset="0"/>
              <a:buChar char="•"/>
            </a:pPr>
            <a:r>
              <a:rPr lang="nl-NL" sz="1400"/>
              <a:t>Organiseren van werksessies om samen met bestaande gremia het </a:t>
            </a:r>
            <a:r>
              <a:rPr lang="nl-NL" sz="1400" b="1"/>
              <a:t>organisatiemodel en financieri</a:t>
            </a:r>
            <a:r>
              <a:rPr lang="nl-NL" sz="1400"/>
              <a:t>ng te definiëren</a:t>
            </a:r>
          </a:p>
          <a:p>
            <a:pPr marL="228600" lvl="1"/>
            <a:endParaRPr lang="nl-NL" sz="1400"/>
          </a:p>
          <a:p>
            <a:r>
              <a:rPr lang="nl-NL" sz="1400" b="1">
                <a:solidFill>
                  <a:srgbClr val="2093C5"/>
                </a:solidFill>
              </a:rPr>
              <a:t>B. Monitoringskader en output</a:t>
            </a:r>
          </a:p>
          <a:p>
            <a:pPr marL="228600" indent="-228600">
              <a:buFont typeface="Arial" panose="020B0604020202020204" pitchFamily="34" charset="0"/>
              <a:buChar char="•"/>
            </a:pPr>
            <a:r>
              <a:rPr lang="nl-NL" sz="1400" b="1"/>
              <a:t>Ontwikkelen van monitoringskader </a:t>
            </a:r>
            <a:r>
              <a:rPr lang="nl-NL" sz="1400"/>
              <a:t>om </a:t>
            </a:r>
            <a:r>
              <a:rPr lang="nl-NL" sz="1400" err="1"/>
              <a:t>outputs</a:t>
            </a:r>
            <a:r>
              <a:rPr lang="nl-NL" sz="1400"/>
              <a:t> en voortgang te meten</a:t>
            </a:r>
          </a:p>
          <a:p>
            <a:pPr marL="228600" indent="-228600">
              <a:buFont typeface="Arial" panose="020B0604020202020204" pitchFamily="34" charset="0"/>
              <a:buChar char="•"/>
            </a:pPr>
            <a:r>
              <a:rPr lang="nl-NL" sz="1400" b="1"/>
              <a:t>Afstemmen </a:t>
            </a:r>
            <a:r>
              <a:rPr lang="nl-NL" sz="1400" b="1" err="1"/>
              <a:t>KPI’s</a:t>
            </a:r>
            <a:r>
              <a:rPr lang="nl-NL" sz="1400" b="1"/>
              <a:t> en rapportagevereisten </a:t>
            </a:r>
            <a:r>
              <a:rPr lang="nl-NL" sz="1400"/>
              <a:t>met alle betrokken partijen</a:t>
            </a:r>
            <a:endParaRPr lang="nl-NL" sz="1400" b="1"/>
          </a:p>
          <a:p>
            <a:endParaRPr lang="nl-NL" sz="1400"/>
          </a:p>
          <a:p>
            <a:r>
              <a:rPr lang="nl-NL" sz="1400" b="1">
                <a:solidFill>
                  <a:srgbClr val="2093C5"/>
                </a:solidFill>
              </a:rPr>
              <a:t>C. Opstellen rapportage volledige actieagenda</a:t>
            </a:r>
          </a:p>
          <a:p>
            <a:pPr marL="228600" indent="-228600">
              <a:buFont typeface="Arial" panose="020B0604020202020204" pitchFamily="34" charset="0"/>
              <a:buChar char="•"/>
            </a:pPr>
            <a:r>
              <a:rPr lang="nl-NL" sz="1400"/>
              <a:t>Bepalen </a:t>
            </a:r>
            <a:r>
              <a:rPr lang="nl-NL" sz="1400" b="1"/>
              <a:t>vaste tijdlijn </a:t>
            </a:r>
            <a:r>
              <a:rPr lang="nl-NL" sz="1400"/>
              <a:t>voor de uitvoering van de gehele actieagenda, inclusief </a:t>
            </a:r>
            <a:r>
              <a:rPr lang="nl-NL" sz="1400" err="1"/>
              <a:t>milestones</a:t>
            </a:r>
            <a:endParaRPr lang="nl-NL" sz="1400"/>
          </a:p>
          <a:p>
            <a:pPr indent="-228600">
              <a:buFont typeface="Arial" panose="020B0604020202020204" pitchFamily="34" charset="0"/>
              <a:buChar char="•"/>
            </a:pPr>
            <a:r>
              <a:rPr lang="nl-NL" sz="1400" b="1"/>
              <a:t>De </a:t>
            </a:r>
            <a:r>
              <a:rPr lang="nl-NL" sz="1400" b="1" err="1"/>
              <a:t>governance</a:t>
            </a:r>
            <a:r>
              <a:rPr lang="nl-NL" sz="1400" b="1"/>
              <a:t> voor de uitrol van de actie agenda is nader te bepalen in nauwe afstemming met EZ-I&amp;K en EZ-DE. </a:t>
            </a:r>
            <a:endParaRPr lang="nl-NL" sz="1400"/>
          </a:p>
          <a:p>
            <a:pPr marL="228600" indent="-228600">
              <a:buFont typeface="Arial" panose="020B0604020202020204" pitchFamily="34" charset="0"/>
              <a:buChar char="•"/>
            </a:pPr>
            <a:endParaRPr lang="nl-NL" sz="1400"/>
          </a:p>
        </p:txBody>
      </p:sp>
      <p:sp>
        <p:nvSpPr>
          <p:cNvPr id="6" name="TextBox 5">
            <a:extLst>
              <a:ext uri="{FF2B5EF4-FFF2-40B4-BE49-F238E27FC236}">
                <a16:creationId xmlns:a16="http://schemas.microsoft.com/office/drawing/2014/main" id="{5DEFB67C-CE93-CE75-FEA1-569364C55EDA}"/>
              </a:ext>
            </a:extLst>
          </p:cNvPr>
          <p:cNvSpPr txBox="1"/>
          <p:nvPr/>
        </p:nvSpPr>
        <p:spPr>
          <a:xfrm>
            <a:off x="960572" y="685800"/>
            <a:ext cx="2896238" cy="276999"/>
          </a:xfrm>
          <a:prstGeom prst="rect">
            <a:avLst/>
          </a:prstGeom>
          <a:noFill/>
        </p:spPr>
        <p:txBody>
          <a:bodyPr wrap="square" rtlCol="0">
            <a:spAutoFit/>
          </a:bodyPr>
          <a:lstStyle/>
          <a:p>
            <a:r>
              <a:rPr lang="en-US" sz="1200" err="1">
                <a:solidFill>
                  <a:srgbClr val="00B0F0"/>
                </a:solidFill>
                <a:latin typeface="Barlow" pitchFamily="2" charset="77"/>
                <a:ea typeface="Montserrat" charset="0"/>
                <a:cs typeface="Montserrat" charset="0"/>
              </a:rPr>
              <a:t>Aanpak</a:t>
            </a:r>
            <a:endParaRPr lang="en-US" sz="1200">
              <a:solidFill>
                <a:srgbClr val="00B0F0"/>
              </a:solidFill>
              <a:latin typeface="Barlow" pitchFamily="2" charset="77"/>
              <a:ea typeface="Montserrat" charset="0"/>
              <a:cs typeface="Montserrat" charset="0"/>
            </a:endParaRPr>
          </a:p>
        </p:txBody>
      </p:sp>
    </p:spTree>
    <p:extLst>
      <p:ext uri="{BB962C8B-B14F-4D97-AF65-F5344CB8AC3E}">
        <p14:creationId xmlns:p14="http://schemas.microsoft.com/office/powerpoint/2010/main" val="3436635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FAF9009-A3C5-4B04-A712-C0856F6DAAF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966788" y="1384300"/>
            <a:ext cx="11223625" cy="4102100"/>
          </a:xfrm>
        </p:spPr>
      </p:pic>
      <p:sp>
        <p:nvSpPr>
          <p:cNvPr id="5" name="TextBox 4">
            <a:extLst>
              <a:ext uri="{FF2B5EF4-FFF2-40B4-BE49-F238E27FC236}">
                <a16:creationId xmlns:a16="http://schemas.microsoft.com/office/drawing/2014/main" id="{93137C9A-C065-2406-1AB0-0C4E66B6A7E0}"/>
              </a:ext>
            </a:extLst>
          </p:cNvPr>
          <p:cNvSpPr txBox="1"/>
          <p:nvPr/>
        </p:nvSpPr>
        <p:spPr>
          <a:xfrm>
            <a:off x="1571852" y="3512258"/>
            <a:ext cx="5268686" cy="1118255"/>
          </a:xfrm>
          <a:prstGeom prst="rect">
            <a:avLst/>
          </a:prstGeom>
          <a:noFill/>
        </p:spPr>
        <p:txBody>
          <a:bodyPr wrap="square" rtlCol="0">
            <a:spAutoFit/>
          </a:bodyPr>
          <a:lstStyle/>
          <a:p>
            <a:pPr>
              <a:lnSpc>
                <a:spcPts val="4000"/>
              </a:lnSpc>
            </a:pPr>
            <a:r>
              <a:rPr lang="en-US" sz="4400" b="1" err="1">
                <a:solidFill>
                  <a:schemeClr val="bg1"/>
                </a:solidFill>
                <a:latin typeface="Lato" panose="020F0502020204030203" pitchFamily="34" charset="0"/>
                <a:ea typeface="Montserrat" charset="0"/>
                <a:cs typeface="Montserrat" charset="0"/>
              </a:rPr>
              <a:t>Organisatie</a:t>
            </a:r>
            <a:r>
              <a:rPr lang="en-US" sz="4400" b="1">
                <a:solidFill>
                  <a:schemeClr val="bg1"/>
                </a:solidFill>
                <a:latin typeface="Lato" panose="020F0502020204030203" pitchFamily="34" charset="0"/>
                <a:ea typeface="Montserrat" charset="0"/>
                <a:cs typeface="Montserrat" charset="0"/>
              </a:rPr>
              <a:t> </a:t>
            </a:r>
            <a:r>
              <a:rPr lang="en-US" sz="4400" b="1" err="1">
                <a:solidFill>
                  <a:schemeClr val="bg1"/>
                </a:solidFill>
                <a:latin typeface="Lato" panose="020F0502020204030203" pitchFamily="34" charset="0"/>
                <a:ea typeface="Montserrat" charset="0"/>
                <a:cs typeface="Montserrat" charset="0"/>
              </a:rPr>
              <a:t>en</a:t>
            </a:r>
            <a:r>
              <a:rPr lang="en-US" sz="4400" b="1">
                <a:solidFill>
                  <a:schemeClr val="bg1"/>
                </a:solidFill>
                <a:latin typeface="Lato" panose="020F0502020204030203" pitchFamily="34" charset="0"/>
                <a:ea typeface="Montserrat" charset="0"/>
                <a:cs typeface="Montserrat" charset="0"/>
              </a:rPr>
              <a:t> </a:t>
            </a:r>
            <a:r>
              <a:rPr lang="en-US" sz="4400" b="1" err="1">
                <a:solidFill>
                  <a:schemeClr val="bg1"/>
                </a:solidFill>
                <a:latin typeface="Lato" panose="020F0502020204030203" pitchFamily="34" charset="0"/>
                <a:ea typeface="Montserrat" charset="0"/>
                <a:cs typeface="Montserrat" charset="0"/>
              </a:rPr>
              <a:t>tijdlijnen</a:t>
            </a:r>
            <a:endParaRPr lang="en-US" sz="4400" b="1">
              <a:solidFill>
                <a:schemeClr val="bg1"/>
              </a:solidFill>
              <a:latin typeface="Lato" panose="020F0502020204030203" pitchFamily="34" charset="0"/>
              <a:ea typeface="Montserrat" charset="0"/>
              <a:cs typeface="Montserrat" charset="0"/>
            </a:endParaRPr>
          </a:p>
        </p:txBody>
      </p:sp>
      <p:sp>
        <p:nvSpPr>
          <p:cNvPr id="8" name="TextBox 7">
            <a:extLst>
              <a:ext uri="{FF2B5EF4-FFF2-40B4-BE49-F238E27FC236}">
                <a16:creationId xmlns:a16="http://schemas.microsoft.com/office/drawing/2014/main" id="{0C1B0F40-BF7B-E775-C814-F2556275C96A}"/>
              </a:ext>
            </a:extLst>
          </p:cNvPr>
          <p:cNvSpPr txBox="1"/>
          <p:nvPr/>
        </p:nvSpPr>
        <p:spPr>
          <a:xfrm>
            <a:off x="8344850" y="5977328"/>
            <a:ext cx="2896238" cy="276999"/>
          </a:xfrm>
          <a:prstGeom prst="rect">
            <a:avLst/>
          </a:prstGeom>
          <a:noFill/>
        </p:spPr>
        <p:txBody>
          <a:bodyPr wrap="square" rtlCol="0">
            <a:spAutoFit/>
          </a:bodyPr>
          <a:lstStyle/>
          <a:p>
            <a:pPr algn="r"/>
            <a:r>
              <a:rPr lang="en-US" sz="1200">
                <a:solidFill>
                  <a:srgbClr val="00B0F0"/>
                </a:solidFill>
                <a:latin typeface="Barlow" pitchFamily="2" charset="77"/>
                <a:ea typeface="Montserrat" charset="0"/>
                <a:cs typeface="Montserrat" charset="0"/>
              </a:rPr>
              <a:t>ACTIE AGENDA CYBERSECURITY</a:t>
            </a:r>
          </a:p>
        </p:txBody>
      </p:sp>
      <p:sp>
        <p:nvSpPr>
          <p:cNvPr id="12" name="Rectangle 11">
            <a:extLst>
              <a:ext uri="{FF2B5EF4-FFF2-40B4-BE49-F238E27FC236}">
                <a16:creationId xmlns:a16="http://schemas.microsoft.com/office/drawing/2014/main" id="{8AFA7EF5-E880-7EF5-BA6C-DB399FDC9F2D}"/>
              </a:ext>
            </a:extLst>
          </p:cNvPr>
          <p:cNvSpPr/>
          <p:nvPr/>
        </p:nvSpPr>
        <p:spPr>
          <a:xfrm rot="2700000">
            <a:off x="817617" y="4162024"/>
            <a:ext cx="298341" cy="298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900"/>
          </a:p>
        </p:txBody>
      </p:sp>
      <p:pic>
        <p:nvPicPr>
          <p:cNvPr id="13" name="Picture 12">
            <a:extLst>
              <a:ext uri="{FF2B5EF4-FFF2-40B4-BE49-F238E27FC236}">
                <a16:creationId xmlns:a16="http://schemas.microsoft.com/office/drawing/2014/main" id="{EB7FDFE3-72CE-B5AB-A4DB-03F6C981AF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75663" y="1819963"/>
            <a:ext cx="1095003" cy="846652"/>
          </a:xfrm>
          <a:prstGeom prst="rect">
            <a:avLst/>
          </a:prstGeom>
        </p:spPr>
      </p:pic>
      <p:pic>
        <p:nvPicPr>
          <p:cNvPr id="2" name="Picture Placeholder 5">
            <a:extLst>
              <a:ext uri="{FF2B5EF4-FFF2-40B4-BE49-F238E27FC236}">
                <a16:creationId xmlns:a16="http://schemas.microsoft.com/office/drawing/2014/main" id="{C0CECEBE-BEF3-6E0A-4CB2-0B8F2BAAD155}"/>
              </a:ext>
            </a:extLst>
          </p:cNvPr>
          <p:cNvPicPr>
            <a:picLocks noGrp="1" noRot="1" noChangeAspect="1" noMove="1" noResize="1" noEditPoints="1" noAdjustHandles="1" noChangeArrowheads="1" noChangeShapeType="1" noCrop="1"/>
          </p:cNvPicPr>
          <p:nvPr/>
        </p:nvPicPr>
        <p:blipFill rotWithShape="1">
          <a:blip r:embed="rId5" cstate="screen">
            <a:extLst>
              <a:ext uri="{28A0092B-C50C-407E-A947-70E740481C1C}">
                <a14:useLocalDpi xmlns:a14="http://schemas.microsoft.com/office/drawing/2010/main"/>
              </a:ext>
            </a:extLst>
          </a:blip>
          <a:srcRect/>
          <a:stretch/>
        </p:blipFill>
        <p:spPr>
          <a:xfrm>
            <a:off x="11547741" y="0"/>
            <a:ext cx="642672" cy="637729"/>
          </a:xfrm>
          <a:prstGeom prst="rect">
            <a:avLst/>
          </a:prstGeom>
          <a:solidFill>
            <a:schemeClr val="accent1">
              <a:lumMod val="20000"/>
              <a:lumOff val="80000"/>
            </a:schemeClr>
          </a:solidFill>
        </p:spPr>
      </p:pic>
      <p:sp>
        <p:nvSpPr>
          <p:cNvPr id="3" name="TextBox 2">
            <a:extLst>
              <a:ext uri="{FF2B5EF4-FFF2-40B4-BE49-F238E27FC236}">
                <a16:creationId xmlns:a16="http://schemas.microsoft.com/office/drawing/2014/main" id="{8F3D57A4-8909-823C-6827-4C956BF1B0A2}"/>
              </a:ext>
            </a:extLst>
          </p:cNvPr>
          <p:cNvSpPr txBox="1"/>
          <p:nvPr/>
        </p:nvSpPr>
        <p:spPr>
          <a:xfrm>
            <a:off x="11554580" y="111115"/>
            <a:ext cx="635833" cy="461665"/>
          </a:xfrm>
          <a:prstGeom prst="rect">
            <a:avLst/>
          </a:prstGeom>
          <a:noFill/>
        </p:spPr>
        <p:txBody>
          <a:bodyPr wrap="square">
            <a:spAutoFit/>
          </a:bodyPr>
          <a:lstStyle/>
          <a:p>
            <a:pPr algn="ctr"/>
            <a:r>
              <a:rPr lang="en-US" sz="2400">
                <a:solidFill>
                  <a:schemeClr val="bg1"/>
                </a:solidFill>
                <a:latin typeface="Lato Thin" panose="020F0502020204030203" pitchFamily="34" charset="0"/>
                <a:ea typeface="Lato Thin" panose="020F0502020204030203" pitchFamily="34" charset="0"/>
                <a:cs typeface="Lato Thin" panose="020F0502020204030203" pitchFamily="34" charset="0"/>
              </a:rPr>
              <a:t>12</a:t>
            </a:r>
          </a:p>
        </p:txBody>
      </p:sp>
    </p:spTree>
    <p:extLst>
      <p:ext uri="{BB962C8B-B14F-4D97-AF65-F5344CB8AC3E}">
        <p14:creationId xmlns:p14="http://schemas.microsoft.com/office/powerpoint/2010/main" val="2506806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56C2921-4053-22A5-1D84-16F42D501E51}"/>
              </a:ext>
            </a:extLst>
          </p:cNvPr>
          <p:cNvSpPr txBox="1"/>
          <p:nvPr/>
        </p:nvSpPr>
        <p:spPr>
          <a:xfrm>
            <a:off x="934556" y="1012802"/>
            <a:ext cx="10382732" cy="451406"/>
          </a:xfrm>
          <a:prstGeom prst="rect">
            <a:avLst/>
          </a:prstGeom>
          <a:noFill/>
        </p:spPr>
        <p:txBody>
          <a:bodyPr wrap="square" rtlCol="0">
            <a:spAutoFit/>
          </a:bodyPr>
          <a:lstStyle/>
          <a:p>
            <a:pPr>
              <a:lnSpc>
                <a:spcPts val="2750"/>
              </a:lnSpc>
            </a:pPr>
            <a:r>
              <a:rPr lang="nl-NL" sz="3000" b="1">
                <a:latin typeface="Lato" panose="020F0502020204030203" pitchFamily="34" charset="0"/>
                <a:ea typeface="Montserrat" charset="0"/>
                <a:cs typeface="Montserrat" charset="0"/>
              </a:rPr>
              <a:t>Planning voor ontwikkeling actieagenda AI &amp; Data</a:t>
            </a:r>
          </a:p>
        </p:txBody>
      </p:sp>
      <p:sp>
        <p:nvSpPr>
          <p:cNvPr id="11" name="TextBox 10">
            <a:extLst>
              <a:ext uri="{FF2B5EF4-FFF2-40B4-BE49-F238E27FC236}">
                <a16:creationId xmlns:a16="http://schemas.microsoft.com/office/drawing/2014/main" id="{A3D4B386-3B07-4275-7193-06E491EDF407}"/>
              </a:ext>
            </a:extLst>
          </p:cNvPr>
          <p:cNvSpPr txBox="1"/>
          <p:nvPr/>
        </p:nvSpPr>
        <p:spPr>
          <a:xfrm>
            <a:off x="934557" y="686428"/>
            <a:ext cx="3998260" cy="276999"/>
          </a:xfrm>
          <a:prstGeom prst="rect">
            <a:avLst/>
          </a:prstGeom>
          <a:noFill/>
        </p:spPr>
        <p:txBody>
          <a:bodyPr wrap="square" rtlCol="0">
            <a:spAutoFit/>
          </a:bodyPr>
          <a:lstStyle/>
          <a:p>
            <a:r>
              <a:rPr lang="nl-NL" sz="1200">
                <a:solidFill>
                  <a:srgbClr val="00B0F0"/>
                </a:solidFill>
                <a:latin typeface="Barlow" pitchFamily="2" charset="77"/>
                <a:ea typeface="Montserrat" charset="0"/>
                <a:cs typeface="Montserrat" charset="0"/>
              </a:rPr>
              <a:t>ACTIEAGENDA AI &amp; DATA</a:t>
            </a:r>
          </a:p>
        </p:txBody>
      </p:sp>
      <p:cxnSp>
        <p:nvCxnSpPr>
          <p:cNvPr id="22" name="Straight Connector 21">
            <a:extLst>
              <a:ext uri="{FF2B5EF4-FFF2-40B4-BE49-F238E27FC236}">
                <a16:creationId xmlns:a16="http://schemas.microsoft.com/office/drawing/2014/main" id="{386BFA9D-A995-4EA1-6C75-DAE137A3BE65}"/>
              </a:ext>
            </a:extLst>
          </p:cNvPr>
          <p:cNvCxnSpPr>
            <a:cxnSpLocks/>
          </p:cNvCxnSpPr>
          <p:nvPr/>
        </p:nvCxnSpPr>
        <p:spPr>
          <a:xfrm>
            <a:off x="991707" y="1564322"/>
            <a:ext cx="43537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4" name="Picture Placeholder 5">
            <a:extLst>
              <a:ext uri="{FF2B5EF4-FFF2-40B4-BE49-F238E27FC236}">
                <a16:creationId xmlns:a16="http://schemas.microsoft.com/office/drawing/2014/main" id="{CED5AF9A-8D10-4CFE-55DC-5E9087CF41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47741" y="0"/>
            <a:ext cx="642672" cy="637729"/>
          </a:xfrm>
          <a:prstGeom prst="rect">
            <a:avLst/>
          </a:prstGeom>
          <a:solidFill>
            <a:schemeClr val="accent1">
              <a:lumMod val="20000"/>
              <a:lumOff val="80000"/>
            </a:schemeClr>
          </a:solidFill>
        </p:spPr>
      </p:pic>
      <p:sp>
        <p:nvSpPr>
          <p:cNvPr id="5" name="TextBox 4">
            <a:extLst>
              <a:ext uri="{FF2B5EF4-FFF2-40B4-BE49-F238E27FC236}">
                <a16:creationId xmlns:a16="http://schemas.microsoft.com/office/drawing/2014/main" id="{1E978FD4-007E-3C96-9A04-328886A749E8}"/>
              </a:ext>
            </a:extLst>
          </p:cNvPr>
          <p:cNvSpPr txBox="1"/>
          <p:nvPr/>
        </p:nvSpPr>
        <p:spPr>
          <a:xfrm>
            <a:off x="11554580" y="111115"/>
            <a:ext cx="635833" cy="461665"/>
          </a:xfrm>
          <a:prstGeom prst="rect">
            <a:avLst/>
          </a:prstGeom>
          <a:noFill/>
        </p:spPr>
        <p:txBody>
          <a:bodyPr wrap="square">
            <a:spAutoFit/>
          </a:bodyPr>
          <a:lstStyle/>
          <a:p>
            <a:pPr algn="ctr"/>
            <a:r>
              <a:rPr lang="nl-NL" sz="2400">
                <a:solidFill>
                  <a:schemeClr val="bg1"/>
                </a:solidFill>
                <a:latin typeface="Lato Thin" panose="020F0502020204030203" pitchFamily="34" charset="0"/>
                <a:ea typeface="Lato Thin" panose="020F0502020204030203" pitchFamily="34" charset="0"/>
                <a:cs typeface="Lato Thin" panose="020F0502020204030203" pitchFamily="34" charset="0"/>
              </a:rPr>
              <a:t>13</a:t>
            </a:r>
          </a:p>
        </p:txBody>
      </p:sp>
      <p:pic>
        <p:nvPicPr>
          <p:cNvPr id="7" name="Picture 6">
            <a:extLst>
              <a:ext uri="{FF2B5EF4-FFF2-40B4-BE49-F238E27FC236}">
                <a16:creationId xmlns:a16="http://schemas.microsoft.com/office/drawing/2014/main" id="{0B9FC432-ABC4-697E-B9FC-2F91BEDE60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7143" y="6032761"/>
            <a:ext cx="680598" cy="526235"/>
          </a:xfrm>
          <a:prstGeom prst="rect">
            <a:avLst/>
          </a:prstGeom>
        </p:spPr>
      </p:pic>
      <p:sp>
        <p:nvSpPr>
          <p:cNvPr id="14" name="Rectangle 13">
            <a:extLst>
              <a:ext uri="{FF2B5EF4-FFF2-40B4-BE49-F238E27FC236}">
                <a16:creationId xmlns:a16="http://schemas.microsoft.com/office/drawing/2014/main" id="{710623A4-F5B4-5740-C80D-6FC4B0AB4E93}"/>
              </a:ext>
            </a:extLst>
          </p:cNvPr>
          <p:cNvSpPr/>
          <p:nvPr/>
        </p:nvSpPr>
        <p:spPr>
          <a:xfrm>
            <a:off x="1427079" y="3735256"/>
            <a:ext cx="195943" cy="214604"/>
          </a:xfrm>
          <a:prstGeom prst="rect">
            <a:avLst/>
          </a:prstGeom>
          <a:solidFill>
            <a:schemeClr val="tx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sz="900"/>
          </a:p>
        </p:txBody>
      </p:sp>
      <p:sp>
        <p:nvSpPr>
          <p:cNvPr id="15" name="TextBox 14">
            <a:extLst>
              <a:ext uri="{FF2B5EF4-FFF2-40B4-BE49-F238E27FC236}">
                <a16:creationId xmlns:a16="http://schemas.microsoft.com/office/drawing/2014/main" id="{10A4CADF-4FB1-D52A-3801-F04D2C79FF87}"/>
              </a:ext>
            </a:extLst>
          </p:cNvPr>
          <p:cNvSpPr txBox="1"/>
          <p:nvPr/>
        </p:nvSpPr>
        <p:spPr>
          <a:xfrm>
            <a:off x="1716363" y="3765194"/>
            <a:ext cx="2687217" cy="230832"/>
          </a:xfrm>
          <a:prstGeom prst="rect">
            <a:avLst/>
          </a:prstGeom>
          <a:noFill/>
        </p:spPr>
        <p:txBody>
          <a:bodyPr wrap="square" rtlCol="0">
            <a:spAutoFit/>
          </a:bodyPr>
          <a:lstStyle/>
          <a:p>
            <a:r>
              <a:rPr lang="nl-NL" sz="900"/>
              <a:t>Uitvoeren werkzaamheden</a:t>
            </a:r>
          </a:p>
        </p:txBody>
      </p:sp>
      <p:sp>
        <p:nvSpPr>
          <p:cNvPr id="16" name="Rectangle 15">
            <a:extLst>
              <a:ext uri="{FF2B5EF4-FFF2-40B4-BE49-F238E27FC236}">
                <a16:creationId xmlns:a16="http://schemas.microsoft.com/office/drawing/2014/main" id="{4D4B37B7-154A-CE30-C864-66B618A2B9AE}"/>
              </a:ext>
            </a:extLst>
          </p:cNvPr>
          <p:cNvSpPr/>
          <p:nvPr/>
        </p:nvSpPr>
        <p:spPr>
          <a:xfrm>
            <a:off x="1427079" y="4040249"/>
            <a:ext cx="195943" cy="214604"/>
          </a:xfrm>
          <a:prstGeom prst="rect">
            <a:avLst/>
          </a:prstGeom>
          <a:solidFill>
            <a:schemeClr val="tx2">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sz="900"/>
          </a:p>
        </p:txBody>
      </p:sp>
      <p:sp>
        <p:nvSpPr>
          <p:cNvPr id="17" name="TextBox 16">
            <a:extLst>
              <a:ext uri="{FF2B5EF4-FFF2-40B4-BE49-F238E27FC236}">
                <a16:creationId xmlns:a16="http://schemas.microsoft.com/office/drawing/2014/main" id="{5D02D2A1-2B71-BEBA-415E-ACEFA8C868B7}"/>
              </a:ext>
            </a:extLst>
          </p:cNvPr>
          <p:cNvSpPr txBox="1"/>
          <p:nvPr/>
        </p:nvSpPr>
        <p:spPr>
          <a:xfrm>
            <a:off x="1716363" y="4070187"/>
            <a:ext cx="2687217" cy="230832"/>
          </a:xfrm>
          <a:prstGeom prst="rect">
            <a:avLst/>
          </a:prstGeom>
          <a:noFill/>
        </p:spPr>
        <p:txBody>
          <a:bodyPr wrap="square" rtlCol="0">
            <a:spAutoFit/>
          </a:bodyPr>
          <a:lstStyle/>
          <a:p>
            <a:r>
              <a:rPr lang="nl-NL" sz="900"/>
              <a:t>Voorbereiden/afronden werkzaamheden</a:t>
            </a:r>
          </a:p>
        </p:txBody>
      </p:sp>
      <p:sp>
        <p:nvSpPr>
          <p:cNvPr id="18" name="Rectangle 17">
            <a:extLst>
              <a:ext uri="{FF2B5EF4-FFF2-40B4-BE49-F238E27FC236}">
                <a16:creationId xmlns:a16="http://schemas.microsoft.com/office/drawing/2014/main" id="{36B89751-17E6-2DD9-4953-590EB76519F7}"/>
              </a:ext>
            </a:extLst>
          </p:cNvPr>
          <p:cNvSpPr/>
          <p:nvPr/>
        </p:nvSpPr>
        <p:spPr>
          <a:xfrm rot="2803842">
            <a:off x="1456856" y="4417906"/>
            <a:ext cx="144000" cy="14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sz="900"/>
          </a:p>
        </p:txBody>
      </p:sp>
      <p:sp>
        <p:nvSpPr>
          <p:cNvPr id="19" name="TextBox 18">
            <a:extLst>
              <a:ext uri="{FF2B5EF4-FFF2-40B4-BE49-F238E27FC236}">
                <a16:creationId xmlns:a16="http://schemas.microsoft.com/office/drawing/2014/main" id="{CB92FFF3-2D04-3AF6-EB29-167FFD7A584F}"/>
              </a:ext>
            </a:extLst>
          </p:cNvPr>
          <p:cNvSpPr txBox="1"/>
          <p:nvPr/>
        </p:nvSpPr>
        <p:spPr>
          <a:xfrm>
            <a:off x="1716363" y="4407017"/>
            <a:ext cx="2687217" cy="230832"/>
          </a:xfrm>
          <a:prstGeom prst="rect">
            <a:avLst/>
          </a:prstGeom>
          <a:noFill/>
        </p:spPr>
        <p:txBody>
          <a:bodyPr wrap="square" rtlCol="0">
            <a:spAutoFit/>
          </a:bodyPr>
          <a:lstStyle/>
          <a:p>
            <a:r>
              <a:rPr lang="nl-NL" sz="900"/>
              <a:t>Go of No-Go besluit voor start volgende fase</a:t>
            </a:r>
          </a:p>
        </p:txBody>
      </p:sp>
      <p:sp>
        <p:nvSpPr>
          <p:cNvPr id="20" name="TextBox 19">
            <a:extLst>
              <a:ext uri="{FF2B5EF4-FFF2-40B4-BE49-F238E27FC236}">
                <a16:creationId xmlns:a16="http://schemas.microsoft.com/office/drawing/2014/main" id="{D23F1792-543E-CE3D-6215-95108F072178}"/>
              </a:ext>
            </a:extLst>
          </p:cNvPr>
          <p:cNvSpPr txBox="1"/>
          <p:nvPr/>
        </p:nvSpPr>
        <p:spPr>
          <a:xfrm>
            <a:off x="4674337" y="3823091"/>
            <a:ext cx="6785243" cy="2133341"/>
          </a:xfrm>
          <a:prstGeom prst="rect">
            <a:avLst/>
          </a:prstGeom>
          <a:noFill/>
        </p:spPr>
        <p:txBody>
          <a:bodyPr wrap="square" rtlCol="0">
            <a:spAutoFit/>
          </a:bodyPr>
          <a:lstStyle/>
          <a:p>
            <a:pPr algn="just">
              <a:lnSpc>
                <a:spcPct val="150000"/>
              </a:lnSpc>
            </a:pPr>
            <a:r>
              <a:rPr lang="nl-NL" b="1">
                <a:solidFill>
                  <a:srgbClr val="53B5FF"/>
                </a:solidFill>
                <a:latin typeface="Lato" panose="020F0502020204030203" pitchFamily="34" charset="0"/>
              </a:rPr>
              <a:t>Relevante momenten voor afstemming en overleg</a:t>
            </a:r>
          </a:p>
          <a:p>
            <a:pPr marL="171450" indent="-171450" algn="just">
              <a:lnSpc>
                <a:spcPct val="150000"/>
              </a:lnSpc>
              <a:buClr>
                <a:srgbClr val="53B5FF"/>
              </a:buClr>
              <a:buFont typeface="Wingdings" panose="05000000000000000000" pitchFamily="2" charset="2"/>
              <a:buChar char="§"/>
            </a:pPr>
            <a:r>
              <a:rPr lang="nl-NL" sz="1200" b="1">
                <a:latin typeface="Lato" panose="020F0502020204030203" pitchFamily="34" charset="0"/>
              </a:rPr>
              <a:t>DEEL I en Deel II Q4 2024 : </a:t>
            </a:r>
            <a:r>
              <a:rPr lang="nl-NL" sz="1200">
                <a:latin typeface="Lato" panose="020F0502020204030203" pitchFamily="34" charset="0"/>
              </a:rPr>
              <a:t>ontwikkeling actieagenda i.s.m. werkgroep</a:t>
            </a:r>
          </a:p>
          <a:p>
            <a:pPr marL="171450" indent="-171450" algn="just">
              <a:lnSpc>
                <a:spcPct val="150000"/>
              </a:lnSpc>
              <a:buClr>
                <a:srgbClr val="53B5FF"/>
              </a:buClr>
              <a:buFont typeface="Wingdings" panose="05000000000000000000" pitchFamily="2" charset="2"/>
              <a:buChar char="§"/>
            </a:pPr>
            <a:r>
              <a:rPr lang="nl-NL" sz="1200">
                <a:latin typeface="Lato" panose="020F0502020204030203" pitchFamily="34" charset="0"/>
              </a:rPr>
              <a:t>Werkgroep komt 2 wekelijks bijeen voor bespreken bijdrage en voortgang aan actieagenda</a:t>
            </a:r>
          </a:p>
          <a:p>
            <a:pPr marL="171450" indent="-171450" algn="just">
              <a:lnSpc>
                <a:spcPct val="150000"/>
              </a:lnSpc>
              <a:buClr>
                <a:srgbClr val="53B5FF"/>
              </a:buClr>
              <a:buFont typeface="Wingdings" panose="05000000000000000000" pitchFamily="2" charset="2"/>
              <a:buChar char="§"/>
            </a:pPr>
            <a:r>
              <a:rPr lang="nl-NL" sz="1200">
                <a:latin typeface="Lato" panose="020F0502020204030203" pitchFamily="34" charset="0"/>
              </a:rPr>
              <a:t>Topsector ICT stemt af met gremia </a:t>
            </a:r>
            <a:r>
              <a:rPr lang="nl-NL" sz="1200" err="1">
                <a:latin typeface="Lato" panose="020F0502020204030203" pitchFamily="34" charset="0"/>
              </a:rPr>
              <a:t>governance</a:t>
            </a:r>
            <a:r>
              <a:rPr lang="nl-NL" sz="1200">
                <a:latin typeface="Lato" panose="020F0502020204030203" pitchFamily="34" charset="0"/>
              </a:rPr>
              <a:t> KIA D en met coördinator kernteam KIA ST</a:t>
            </a:r>
          </a:p>
          <a:p>
            <a:pPr marL="171450" indent="-171450" algn="just">
              <a:lnSpc>
                <a:spcPct val="150000"/>
              </a:lnSpc>
              <a:buClr>
                <a:srgbClr val="53B5FF"/>
              </a:buClr>
              <a:buFont typeface="Wingdings" panose="05000000000000000000" pitchFamily="2" charset="2"/>
              <a:buChar char="§"/>
            </a:pPr>
            <a:r>
              <a:rPr lang="nl-NL" sz="1200">
                <a:latin typeface="Lato" panose="020F0502020204030203" pitchFamily="34" charset="0"/>
              </a:rPr>
              <a:t>EZ-DE en EZ-I&amp;K geven instemming per fase</a:t>
            </a:r>
          </a:p>
          <a:p>
            <a:pPr marL="171450" indent="-171450" algn="just">
              <a:lnSpc>
                <a:spcPct val="150000"/>
              </a:lnSpc>
              <a:buClr>
                <a:srgbClr val="53B5FF"/>
              </a:buClr>
              <a:buFont typeface="Wingdings" panose="05000000000000000000" pitchFamily="2" charset="2"/>
              <a:buChar char="§"/>
            </a:pPr>
            <a:r>
              <a:rPr lang="nl-NL" sz="1200" b="1">
                <a:latin typeface="Lato" panose="020F0502020204030203" pitchFamily="34" charset="0"/>
              </a:rPr>
              <a:t>DEEL III </a:t>
            </a:r>
            <a:r>
              <a:rPr lang="nl-NL" sz="1200" b="1" err="1">
                <a:latin typeface="Lato" panose="020F0502020204030203" pitchFamily="34" charset="0"/>
              </a:rPr>
              <a:t>mid</a:t>
            </a:r>
            <a:r>
              <a:rPr lang="nl-NL" sz="1200" b="1">
                <a:latin typeface="Lato" panose="020F0502020204030203" pitchFamily="34" charset="0"/>
              </a:rPr>
              <a:t> Q1 2025 </a:t>
            </a:r>
            <a:r>
              <a:rPr lang="nl-NL" sz="1200">
                <a:latin typeface="Lato" panose="020F0502020204030203" pitchFamily="34" charset="0"/>
              </a:rPr>
              <a:t>: uitvoering actieagenda met uiteindelijke governance</a:t>
            </a:r>
          </a:p>
          <a:p>
            <a:pPr marL="171450" indent="-171450" algn="just">
              <a:lnSpc>
                <a:spcPct val="150000"/>
              </a:lnSpc>
              <a:buClr>
                <a:srgbClr val="53B5FF"/>
              </a:buClr>
              <a:buFont typeface="Wingdings" panose="05000000000000000000" pitchFamily="2" charset="2"/>
              <a:buChar char="§"/>
            </a:pPr>
            <a:r>
              <a:rPr lang="nl-NL" sz="1200">
                <a:latin typeface="Lato" panose="020F0502020204030203" pitchFamily="34" charset="0"/>
              </a:rPr>
              <a:t>NB: tijdlijnen zijn ambitieus ingezet, waar nodig wordt afgeweken in overleg met EZ</a:t>
            </a:r>
          </a:p>
        </p:txBody>
      </p:sp>
      <p:graphicFrame>
        <p:nvGraphicFramePr>
          <p:cNvPr id="9" name="Table 8">
            <a:extLst>
              <a:ext uri="{FF2B5EF4-FFF2-40B4-BE49-F238E27FC236}">
                <a16:creationId xmlns:a16="http://schemas.microsoft.com/office/drawing/2014/main" id="{27770396-429F-37F6-38F1-D580949B8F3B}"/>
              </a:ext>
            </a:extLst>
          </p:cNvPr>
          <p:cNvGraphicFramePr>
            <a:graphicFrameLocks noGrp="1"/>
          </p:cNvGraphicFramePr>
          <p:nvPr>
            <p:extLst>
              <p:ext uri="{D42A27DB-BD31-4B8C-83A1-F6EECF244321}">
                <p14:modId xmlns:p14="http://schemas.microsoft.com/office/powerpoint/2010/main" val="3090371044"/>
              </p:ext>
            </p:extLst>
          </p:nvPr>
        </p:nvGraphicFramePr>
        <p:xfrm>
          <a:off x="1427079" y="1538625"/>
          <a:ext cx="8730684" cy="2133280"/>
        </p:xfrm>
        <a:graphic>
          <a:graphicData uri="http://schemas.openxmlformats.org/drawingml/2006/table">
            <a:tbl>
              <a:tblPr>
                <a:tableStyleId>{5C22544A-7EE6-4342-B048-85BDC9FD1C3A}</a:tableStyleId>
              </a:tblPr>
              <a:tblGrid>
                <a:gridCol w="3342452">
                  <a:extLst>
                    <a:ext uri="{9D8B030D-6E8A-4147-A177-3AD203B41FA5}">
                      <a16:colId xmlns:a16="http://schemas.microsoft.com/office/drawing/2014/main" val="3914532883"/>
                    </a:ext>
                  </a:extLst>
                </a:gridCol>
                <a:gridCol w="673529">
                  <a:extLst>
                    <a:ext uri="{9D8B030D-6E8A-4147-A177-3AD203B41FA5}">
                      <a16:colId xmlns:a16="http://schemas.microsoft.com/office/drawing/2014/main" val="1731027156"/>
                    </a:ext>
                  </a:extLst>
                </a:gridCol>
                <a:gridCol w="673529">
                  <a:extLst>
                    <a:ext uri="{9D8B030D-6E8A-4147-A177-3AD203B41FA5}">
                      <a16:colId xmlns:a16="http://schemas.microsoft.com/office/drawing/2014/main" val="1763376719"/>
                    </a:ext>
                  </a:extLst>
                </a:gridCol>
                <a:gridCol w="673529">
                  <a:extLst>
                    <a:ext uri="{9D8B030D-6E8A-4147-A177-3AD203B41FA5}">
                      <a16:colId xmlns:a16="http://schemas.microsoft.com/office/drawing/2014/main" val="1815501023"/>
                    </a:ext>
                  </a:extLst>
                </a:gridCol>
                <a:gridCol w="673529">
                  <a:extLst>
                    <a:ext uri="{9D8B030D-6E8A-4147-A177-3AD203B41FA5}">
                      <a16:colId xmlns:a16="http://schemas.microsoft.com/office/drawing/2014/main" val="3809863308"/>
                    </a:ext>
                  </a:extLst>
                </a:gridCol>
                <a:gridCol w="673529">
                  <a:extLst>
                    <a:ext uri="{9D8B030D-6E8A-4147-A177-3AD203B41FA5}">
                      <a16:colId xmlns:a16="http://schemas.microsoft.com/office/drawing/2014/main" val="3582050735"/>
                    </a:ext>
                  </a:extLst>
                </a:gridCol>
                <a:gridCol w="673529">
                  <a:extLst>
                    <a:ext uri="{9D8B030D-6E8A-4147-A177-3AD203B41FA5}">
                      <a16:colId xmlns:a16="http://schemas.microsoft.com/office/drawing/2014/main" val="2919503051"/>
                    </a:ext>
                  </a:extLst>
                </a:gridCol>
                <a:gridCol w="673529">
                  <a:extLst>
                    <a:ext uri="{9D8B030D-6E8A-4147-A177-3AD203B41FA5}">
                      <a16:colId xmlns:a16="http://schemas.microsoft.com/office/drawing/2014/main" val="4193777660"/>
                    </a:ext>
                  </a:extLst>
                </a:gridCol>
                <a:gridCol w="673529">
                  <a:extLst>
                    <a:ext uri="{9D8B030D-6E8A-4147-A177-3AD203B41FA5}">
                      <a16:colId xmlns:a16="http://schemas.microsoft.com/office/drawing/2014/main" val="4290156204"/>
                    </a:ext>
                  </a:extLst>
                </a:gridCol>
              </a:tblGrid>
              <a:tr h="975040">
                <a:tc>
                  <a:txBody>
                    <a:bodyPr/>
                    <a:lstStyle/>
                    <a:p>
                      <a:endParaRPr lang="en-NL" sz="1600"/>
                    </a:p>
                  </a:txBody>
                  <a:tcPr marL="45720" marR="45720" marT="22860" marB="22860">
                    <a:noFill/>
                  </a:tcPr>
                </a:tc>
                <a:tc>
                  <a:txBody>
                    <a:bodyPr/>
                    <a:lstStyle/>
                    <a:p>
                      <a:pPr algn="ctr"/>
                      <a:r>
                        <a:rPr lang="en-US" sz="1600" b="1">
                          <a:solidFill>
                            <a:schemeClr val="tx2"/>
                          </a:solidFill>
                        </a:rPr>
                        <a:t>AUG 24</a:t>
                      </a:r>
                      <a:endParaRPr lang="en-NL" sz="1600" b="1">
                        <a:solidFill>
                          <a:schemeClr val="tx2"/>
                        </a:solidFill>
                      </a:endParaRPr>
                    </a:p>
                  </a:txBody>
                  <a:tcPr marL="45720" marR="45720" marT="22860" marB="22860"/>
                </a:tc>
                <a:tc>
                  <a:txBody>
                    <a:bodyPr/>
                    <a:lstStyle/>
                    <a:p>
                      <a:pPr algn="ctr"/>
                      <a:r>
                        <a:rPr lang="en-US" sz="1600" b="1">
                          <a:solidFill>
                            <a:schemeClr val="tx2"/>
                          </a:solidFill>
                        </a:rPr>
                        <a:t>SEP 24</a:t>
                      </a:r>
                      <a:endParaRPr lang="en-NL" sz="1600" b="1">
                        <a:solidFill>
                          <a:schemeClr val="tx2"/>
                        </a:solidFill>
                      </a:endParaRPr>
                    </a:p>
                  </a:txBody>
                  <a:tcPr marL="45720" marR="45720" marT="22860" marB="22860"/>
                </a:tc>
                <a:tc>
                  <a:txBody>
                    <a:bodyPr/>
                    <a:lstStyle/>
                    <a:p>
                      <a:pPr algn="ctr"/>
                      <a:r>
                        <a:rPr lang="en-US" sz="1600" b="1">
                          <a:solidFill>
                            <a:schemeClr val="tx2"/>
                          </a:solidFill>
                        </a:rPr>
                        <a:t>OKT 24</a:t>
                      </a:r>
                      <a:endParaRPr lang="en-NL" sz="1600" b="1">
                        <a:solidFill>
                          <a:schemeClr val="tx2"/>
                        </a:solidFill>
                      </a:endParaRPr>
                    </a:p>
                  </a:txBody>
                  <a:tcPr marL="45720" marR="45720" marT="22860" marB="22860"/>
                </a:tc>
                <a:tc>
                  <a:txBody>
                    <a:bodyPr/>
                    <a:lstStyle/>
                    <a:p>
                      <a:pPr algn="ctr"/>
                      <a:r>
                        <a:rPr lang="en-US" sz="1600" b="1">
                          <a:solidFill>
                            <a:schemeClr val="tx2"/>
                          </a:solidFill>
                        </a:rPr>
                        <a:t>NOV 24</a:t>
                      </a:r>
                      <a:endParaRPr lang="en-NL" sz="1600" b="1">
                        <a:solidFill>
                          <a:schemeClr val="tx2"/>
                        </a:solidFill>
                      </a:endParaRPr>
                    </a:p>
                  </a:txBody>
                  <a:tcPr marL="45720" marR="45720" marT="22860" marB="22860"/>
                </a:tc>
                <a:tc>
                  <a:txBody>
                    <a:bodyPr/>
                    <a:lstStyle/>
                    <a:p>
                      <a:pPr algn="ctr"/>
                      <a:r>
                        <a:rPr lang="en-US" sz="1600" b="1">
                          <a:solidFill>
                            <a:schemeClr val="tx2"/>
                          </a:solidFill>
                        </a:rPr>
                        <a:t>DEC 24</a:t>
                      </a:r>
                      <a:endParaRPr lang="en-NL" sz="1600" b="1">
                        <a:solidFill>
                          <a:schemeClr val="tx2"/>
                        </a:solidFill>
                      </a:endParaRPr>
                    </a:p>
                  </a:txBody>
                  <a:tcPr marL="45720" marR="45720" marT="22860" marB="22860"/>
                </a:tc>
                <a:tc>
                  <a:txBody>
                    <a:bodyPr/>
                    <a:lstStyle/>
                    <a:p>
                      <a:pPr algn="ctr"/>
                      <a:r>
                        <a:rPr lang="en-US" sz="1600" b="1">
                          <a:solidFill>
                            <a:schemeClr val="tx2"/>
                          </a:solidFill>
                        </a:rPr>
                        <a:t>JAN 25</a:t>
                      </a:r>
                      <a:endParaRPr lang="en-NL" sz="1600" b="1">
                        <a:solidFill>
                          <a:schemeClr val="tx2"/>
                        </a:solidFill>
                      </a:endParaRPr>
                    </a:p>
                  </a:txBody>
                  <a:tcPr marL="45720" marR="45720" marT="22860" marB="22860"/>
                </a:tc>
                <a:tc>
                  <a:txBody>
                    <a:bodyPr/>
                    <a:lstStyle/>
                    <a:p>
                      <a:pPr algn="ctr"/>
                      <a:r>
                        <a:rPr lang="en-US" sz="1600" b="1">
                          <a:solidFill>
                            <a:schemeClr val="tx2"/>
                          </a:solidFill>
                        </a:rPr>
                        <a:t>FEB 25</a:t>
                      </a:r>
                      <a:endParaRPr lang="en-NL" sz="1600" b="1">
                        <a:solidFill>
                          <a:schemeClr val="tx2"/>
                        </a:solidFill>
                      </a:endParaRPr>
                    </a:p>
                  </a:txBody>
                  <a:tcPr marL="45720" marR="45720" marT="22860" marB="22860"/>
                </a:tc>
                <a:tc>
                  <a:txBody>
                    <a:bodyPr/>
                    <a:lstStyle/>
                    <a:p>
                      <a:pPr algn="ctr"/>
                      <a:r>
                        <a:rPr lang="en-US" sz="1600" b="1">
                          <a:solidFill>
                            <a:schemeClr val="tx2"/>
                          </a:solidFill>
                        </a:rPr>
                        <a:t>MRT 25</a:t>
                      </a:r>
                      <a:endParaRPr lang="en-NL" sz="1600" b="1">
                        <a:solidFill>
                          <a:schemeClr val="tx2"/>
                        </a:solidFill>
                      </a:endParaRPr>
                    </a:p>
                  </a:txBody>
                  <a:tcPr marL="45720" marR="45720" marT="22860" marB="22860"/>
                </a:tc>
                <a:extLst>
                  <a:ext uri="{0D108BD9-81ED-4DB2-BD59-A6C34878D82A}">
                    <a16:rowId xmlns:a16="http://schemas.microsoft.com/office/drawing/2014/main" val="544591189"/>
                  </a:ext>
                </a:extLst>
              </a:tr>
              <a:tr h="278898">
                <a:tc>
                  <a:txBody>
                    <a:bodyPr/>
                    <a:lstStyle/>
                    <a:p>
                      <a:r>
                        <a:rPr lang="nl-NL" sz="1600" b="1" noProof="0">
                          <a:solidFill>
                            <a:schemeClr val="tx2"/>
                          </a:solidFill>
                        </a:rPr>
                        <a:t>FASE 0: Voorbereiding</a:t>
                      </a:r>
                    </a:p>
                  </a:txBody>
                  <a:tcPr marL="45720" marR="45720" marT="22860" marB="22860"/>
                </a:tc>
                <a:tc>
                  <a:txBody>
                    <a:bodyPr/>
                    <a:lstStyle/>
                    <a:p>
                      <a:endParaRPr lang="en-NL" sz="1600"/>
                    </a:p>
                  </a:txBody>
                  <a:tcPr marL="45720" marR="45720" marT="22860" marB="22860">
                    <a:solidFill>
                      <a:schemeClr val="tx2"/>
                    </a:solidFill>
                  </a:tcPr>
                </a:tc>
                <a:tc>
                  <a:txBody>
                    <a:bodyPr/>
                    <a:lstStyle/>
                    <a:p>
                      <a:endParaRPr lang="en-NL" sz="1600"/>
                    </a:p>
                  </a:txBody>
                  <a:tcPr marL="45720" marR="45720" marT="22860" marB="22860">
                    <a:solidFill>
                      <a:schemeClr val="tx2"/>
                    </a:solidFill>
                  </a:tcPr>
                </a:tc>
                <a:tc>
                  <a:txBody>
                    <a:bodyPr/>
                    <a:lstStyle/>
                    <a:p>
                      <a:endParaRPr lang="en-NL" sz="1600"/>
                    </a:p>
                  </a:txBody>
                  <a:tcPr marL="45720" marR="45720" marT="22860" marB="22860">
                    <a:solidFill>
                      <a:schemeClr val="tx2">
                        <a:lumMod val="40000"/>
                        <a:lumOff val="60000"/>
                      </a:schemeClr>
                    </a:solidFill>
                  </a:tcPr>
                </a:tc>
                <a:tc>
                  <a:txBody>
                    <a:bodyPr/>
                    <a:lstStyle/>
                    <a:p>
                      <a:endParaRPr lang="en-NL" sz="1600"/>
                    </a:p>
                  </a:txBody>
                  <a:tcPr marL="45720" marR="45720" marT="22860" marB="22860"/>
                </a:tc>
                <a:tc>
                  <a:txBody>
                    <a:bodyPr/>
                    <a:lstStyle/>
                    <a:p>
                      <a:endParaRPr lang="en-NL" sz="1600"/>
                    </a:p>
                  </a:txBody>
                  <a:tcPr marL="45720" marR="45720" marT="22860" marB="22860"/>
                </a:tc>
                <a:tc>
                  <a:txBody>
                    <a:bodyPr/>
                    <a:lstStyle/>
                    <a:p>
                      <a:endParaRPr lang="en-NL" sz="1600"/>
                    </a:p>
                  </a:txBody>
                  <a:tcPr marL="45720" marR="45720" marT="22860" marB="22860"/>
                </a:tc>
                <a:tc>
                  <a:txBody>
                    <a:bodyPr/>
                    <a:lstStyle/>
                    <a:p>
                      <a:endParaRPr lang="en-NL" sz="1600"/>
                    </a:p>
                  </a:txBody>
                  <a:tcPr marL="45720" marR="45720" marT="22860" marB="22860"/>
                </a:tc>
                <a:tc>
                  <a:txBody>
                    <a:bodyPr/>
                    <a:lstStyle/>
                    <a:p>
                      <a:endParaRPr lang="en-NL" sz="1600"/>
                    </a:p>
                  </a:txBody>
                  <a:tcPr marL="45720" marR="45720" marT="22860" marB="22860"/>
                </a:tc>
                <a:extLst>
                  <a:ext uri="{0D108BD9-81ED-4DB2-BD59-A6C34878D82A}">
                    <a16:rowId xmlns:a16="http://schemas.microsoft.com/office/drawing/2014/main" val="1080848724"/>
                  </a:ext>
                </a:extLst>
              </a:tr>
              <a:tr h="278898">
                <a:tc>
                  <a:txBody>
                    <a:bodyPr/>
                    <a:lstStyle/>
                    <a:p>
                      <a:r>
                        <a:rPr lang="nl-NL" sz="1600" b="1" noProof="0">
                          <a:solidFill>
                            <a:schemeClr val="tx2"/>
                          </a:solidFill>
                        </a:rPr>
                        <a:t>FASE I: Analyse ecosystemen</a:t>
                      </a:r>
                    </a:p>
                  </a:txBody>
                  <a:tcPr marL="45720" marR="45720" marT="22860" marB="22860"/>
                </a:tc>
                <a:tc>
                  <a:txBody>
                    <a:bodyPr/>
                    <a:lstStyle/>
                    <a:p>
                      <a:endParaRPr lang="en-NL" sz="1600"/>
                    </a:p>
                  </a:txBody>
                  <a:tcPr marL="45720" marR="45720" marT="22860" marB="22860"/>
                </a:tc>
                <a:tc>
                  <a:txBody>
                    <a:bodyPr/>
                    <a:lstStyle/>
                    <a:p>
                      <a:endParaRPr lang="en-NL" sz="1600"/>
                    </a:p>
                  </a:txBody>
                  <a:tcPr marL="45720" marR="45720" marT="22860" marB="22860">
                    <a:solidFill>
                      <a:schemeClr val="tx2">
                        <a:lumMod val="40000"/>
                        <a:lumOff val="60000"/>
                      </a:schemeClr>
                    </a:solidFill>
                  </a:tcPr>
                </a:tc>
                <a:tc>
                  <a:txBody>
                    <a:bodyPr/>
                    <a:lstStyle/>
                    <a:p>
                      <a:endParaRPr lang="en-NL" sz="1600"/>
                    </a:p>
                  </a:txBody>
                  <a:tcPr marL="45720" marR="45720" marT="22860" marB="22860">
                    <a:solidFill>
                      <a:schemeClr val="tx2"/>
                    </a:solidFill>
                  </a:tcPr>
                </a:tc>
                <a:tc>
                  <a:txBody>
                    <a:bodyPr/>
                    <a:lstStyle/>
                    <a:p>
                      <a:endParaRPr lang="en-NL" sz="1600"/>
                    </a:p>
                  </a:txBody>
                  <a:tcPr marL="45720" marR="45720" marT="22860" marB="22860">
                    <a:solidFill>
                      <a:schemeClr val="tx2"/>
                    </a:solidFill>
                  </a:tcPr>
                </a:tc>
                <a:tc>
                  <a:txBody>
                    <a:bodyPr/>
                    <a:lstStyle/>
                    <a:p>
                      <a:endParaRPr lang="en-NL" sz="1600"/>
                    </a:p>
                  </a:txBody>
                  <a:tcPr marL="45720" marR="45720" marT="22860" marB="22860">
                    <a:solidFill>
                      <a:schemeClr val="tx2">
                        <a:lumMod val="40000"/>
                        <a:lumOff val="60000"/>
                      </a:schemeClr>
                    </a:solidFill>
                  </a:tcPr>
                </a:tc>
                <a:tc>
                  <a:txBody>
                    <a:bodyPr/>
                    <a:lstStyle/>
                    <a:p>
                      <a:endParaRPr lang="en-NL" sz="1600"/>
                    </a:p>
                  </a:txBody>
                  <a:tcPr marL="45720" marR="45720" marT="22860" marB="22860"/>
                </a:tc>
                <a:tc>
                  <a:txBody>
                    <a:bodyPr/>
                    <a:lstStyle/>
                    <a:p>
                      <a:endParaRPr lang="en-NL" sz="1600"/>
                    </a:p>
                  </a:txBody>
                  <a:tcPr marL="45720" marR="45720" marT="22860" marB="22860"/>
                </a:tc>
                <a:tc>
                  <a:txBody>
                    <a:bodyPr/>
                    <a:lstStyle/>
                    <a:p>
                      <a:endParaRPr lang="en-NL" sz="1600"/>
                    </a:p>
                  </a:txBody>
                  <a:tcPr marL="45720" marR="45720" marT="22860" marB="22860"/>
                </a:tc>
                <a:extLst>
                  <a:ext uri="{0D108BD9-81ED-4DB2-BD59-A6C34878D82A}">
                    <a16:rowId xmlns:a16="http://schemas.microsoft.com/office/drawing/2014/main" val="1743936081"/>
                  </a:ext>
                </a:extLst>
              </a:tr>
              <a:tr h="278898">
                <a:tc>
                  <a:txBody>
                    <a:bodyPr/>
                    <a:lstStyle/>
                    <a:p>
                      <a:r>
                        <a:rPr lang="nl-NL" sz="1600" b="1" noProof="0">
                          <a:solidFill>
                            <a:schemeClr val="tx2"/>
                          </a:solidFill>
                        </a:rPr>
                        <a:t>FASE II: Ambitie, doelen en acties</a:t>
                      </a:r>
                    </a:p>
                  </a:txBody>
                  <a:tcPr marL="45720" marR="45720" marT="22860" marB="22860"/>
                </a:tc>
                <a:tc>
                  <a:txBody>
                    <a:bodyPr/>
                    <a:lstStyle/>
                    <a:p>
                      <a:endParaRPr lang="en-NL" sz="1600"/>
                    </a:p>
                  </a:txBody>
                  <a:tcPr marL="45720" marR="45720" marT="22860" marB="22860"/>
                </a:tc>
                <a:tc>
                  <a:txBody>
                    <a:bodyPr/>
                    <a:lstStyle/>
                    <a:p>
                      <a:endParaRPr lang="en-NL" sz="1600"/>
                    </a:p>
                  </a:txBody>
                  <a:tcPr marL="45720" marR="45720" marT="22860" marB="22860"/>
                </a:tc>
                <a:tc>
                  <a:txBody>
                    <a:bodyPr/>
                    <a:lstStyle/>
                    <a:p>
                      <a:endParaRPr lang="en-NL" sz="1600"/>
                    </a:p>
                  </a:txBody>
                  <a:tcPr marL="45720" marR="45720" marT="22860" marB="22860">
                    <a:solidFill>
                      <a:srgbClr val="71AAE0"/>
                    </a:solidFill>
                  </a:tcPr>
                </a:tc>
                <a:tc>
                  <a:txBody>
                    <a:bodyPr/>
                    <a:lstStyle/>
                    <a:p>
                      <a:endParaRPr lang="en-NL" sz="1600"/>
                    </a:p>
                  </a:txBody>
                  <a:tcPr marL="45720" marR="45720" marT="22860" marB="22860">
                    <a:solidFill>
                      <a:srgbClr val="0E2841"/>
                    </a:solidFill>
                  </a:tcPr>
                </a:tc>
                <a:tc>
                  <a:txBody>
                    <a:bodyPr/>
                    <a:lstStyle/>
                    <a:p>
                      <a:endParaRPr lang="en-NL" sz="1600"/>
                    </a:p>
                  </a:txBody>
                  <a:tcPr marL="45720" marR="45720" marT="22860" marB="22860">
                    <a:solidFill>
                      <a:schemeClr val="tx2"/>
                    </a:solidFill>
                  </a:tcPr>
                </a:tc>
                <a:tc>
                  <a:txBody>
                    <a:bodyPr/>
                    <a:lstStyle/>
                    <a:p>
                      <a:endParaRPr lang="en-NL" sz="1600"/>
                    </a:p>
                  </a:txBody>
                  <a:tcPr marL="45720" marR="45720" marT="22860" marB="22860">
                    <a:solidFill>
                      <a:srgbClr val="71AAE0"/>
                    </a:solidFill>
                  </a:tcPr>
                </a:tc>
                <a:tc>
                  <a:txBody>
                    <a:bodyPr/>
                    <a:lstStyle/>
                    <a:p>
                      <a:endParaRPr lang="en-NL" sz="1600"/>
                    </a:p>
                  </a:txBody>
                  <a:tcPr marL="45720" marR="45720" marT="22860" marB="22860">
                    <a:solidFill>
                      <a:srgbClr val="E7EBEE"/>
                    </a:solidFill>
                  </a:tcPr>
                </a:tc>
                <a:tc>
                  <a:txBody>
                    <a:bodyPr/>
                    <a:lstStyle/>
                    <a:p>
                      <a:endParaRPr lang="en-NL" sz="1600"/>
                    </a:p>
                  </a:txBody>
                  <a:tcPr marL="45720" marR="45720" marT="22860" marB="22860"/>
                </a:tc>
                <a:extLst>
                  <a:ext uri="{0D108BD9-81ED-4DB2-BD59-A6C34878D82A}">
                    <a16:rowId xmlns:a16="http://schemas.microsoft.com/office/drawing/2014/main" val="492634400"/>
                  </a:ext>
                </a:extLst>
              </a:tr>
              <a:tr h="278898">
                <a:tc>
                  <a:txBody>
                    <a:bodyPr/>
                    <a:lstStyle/>
                    <a:p>
                      <a:r>
                        <a:rPr lang="nl-NL" sz="1600" b="1" noProof="0">
                          <a:solidFill>
                            <a:schemeClr val="tx2"/>
                          </a:solidFill>
                        </a:rPr>
                        <a:t>FASE III: Organisatie en uitrol</a:t>
                      </a:r>
                    </a:p>
                  </a:txBody>
                  <a:tcPr marL="45720" marR="45720" marT="22860" marB="22860"/>
                </a:tc>
                <a:tc>
                  <a:txBody>
                    <a:bodyPr/>
                    <a:lstStyle/>
                    <a:p>
                      <a:endParaRPr lang="en-NL" sz="1600"/>
                    </a:p>
                  </a:txBody>
                  <a:tcPr marL="45720" marR="45720" marT="22860" marB="22860"/>
                </a:tc>
                <a:tc>
                  <a:txBody>
                    <a:bodyPr/>
                    <a:lstStyle/>
                    <a:p>
                      <a:endParaRPr lang="en-NL" sz="1600"/>
                    </a:p>
                  </a:txBody>
                  <a:tcPr marL="45720" marR="45720" marT="22860" marB="22860"/>
                </a:tc>
                <a:tc>
                  <a:txBody>
                    <a:bodyPr/>
                    <a:lstStyle/>
                    <a:p>
                      <a:endParaRPr lang="en-NL" sz="1600"/>
                    </a:p>
                  </a:txBody>
                  <a:tcPr marL="45720" marR="45720" marT="22860" marB="22860"/>
                </a:tc>
                <a:tc>
                  <a:txBody>
                    <a:bodyPr/>
                    <a:lstStyle/>
                    <a:p>
                      <a:endParaRPr lang="en-NL" sz="1600"/>
                    </a:p>
                  </a:txBody>
                  <a:tcPr marL="45720" marR="45720" marT="22860" marB="22860"/>
                </a:tc>
                <a:tc>
                  <a:txBody>
                    <a:bodyPr/>
                    <a:lstStyle/>
                    <a:p>
                      <a:endParaRPr lang="en-NL" sz="1600"/>
                    </a:p>
                  </a:txBody>
                  <a:tcPr marL="45720" marR="45720" marT="22860" marB="22860"/>
                </a:tc>
                <a:tc>
                  <a:txBody>
                    <a:bodyPr/>
                    <a:lstStyle/>
                    <a:p>
                      <a:endParaRPr lang="en-NL" sz="1600"/>
                    </a:p>
                  </a:txBody>
                  <a:tcPr marL="45720" marR="45720" marT="22860" marB="22860">
                    <a:solidFill>
                      <a:srgbClr val="71AAE0"/>
                    </a:solidFill>
                  </a:tcPr>
                </a:tc>
                <a:tc>
                  <a:txBody>
                    <a:bodyPr/>
                    <a:lstStyle/>
                    <a:p>
                      <a:endParaRPr lang="en-NL" sz="1600"/>
                    </a:p>
                  </a:txBody>
                  <a:tcPr marL="45720" marR="45720" marT="22860" marB="22860">
                    <a:solidFill>
                      <a:schemeClr val="tx2"/>
                    </a:solidFill>
                  </a:tcPr>
                </a:tc>
                <a:tc>
                  <a:txBody>
                    <a:bodyPr/>
                    <a:lstStyle/>
                    <a:p>
                      <a:endParaRPr lang="en-NL" sz="1600"/>
                    </a:p>
                  </a:txBody>
                  <a:tcPr marL="45720" marR="45720" marT="22860" marB="22860">
                    <a:solidFill>
                      <a:schemeClr val="tx2"/>
                    </a:solidFill>
                  </a:tcPr>
                </a:tc>
                <a:extLst>
                  <a:ext uri="{0D108BD9-81ED-4DB2-BD59-A6C34878D82A}">
                    <a16:rowId xmlns:a16="http://schemas.microsoft.com/office/drawing/2014/main" val="2022077687"/>
                  </a:ext>
                </a:extLst>
              </a:tr>
            </a:tbl>
          </a:graphicData>
        </a:graphic>
      </p:graphicFrame>
      <p:sp>
        <p:nvSpPr>
          <p:cNvPr id="12" name="Rectangle 11">
            <a:extLst>
              <a:ext uri="{FF2B5EF4-FFF2-40B4-BE49-F238E27FC236}">
                <a16:creationId xmlns:a16="http://schemas.microsoft.com/office/drawing/2014/main" id="{BAB16F3E-2E05-DEA8-7C1F-74F5095ADD1F}"/>
              </a:ext>
            </a:extLst>
          </p:cNvPr>
          <p:cNvSpPr/>
          <p:nvPr/>
        </p:nvSpPr>
        <p:spPr>
          <a:xfrm rot="2803842">
            <a:off x="6044591" y="2730329"/>
            <a:ext cx="144000" cy="14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sz="900"/>
          </a:p>
        </p:txBody>
      </p:sp>
      <p:sp>
        <p:nvSpPr>
          <p:cNvPr id="21" name="Rectangle 20">
            <a:extLst>
              <a:ext uri="{FF2B5EF4-FFF2-40B4-BE49-F238E27FC236}">
                <a16:creationId xmlns:a16="http://schemas.microsoft.com/office/drawing/2014/main" id="{51E239B2-DBD3-778F-8BFC-88552CD00CF7}"/>
              </a:ext>
            </a:extLst>
          </p:cNvPr>
          <p:cNvSpPr/>
          <p:nvPr/>
        </p:nvSpPr>
        <p:spPr>
          <a:xfrm rot="2803842">
            <a:off x="7392296" y="3020553"/>
            <a:ext cx="144000" cy="14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sz="900"/>
          </a:p>
        </p:txBody>
      </p:sp>
      <p:sp>
        <p:nvSpPr>
          <p:cNvPr id="23" name="Rectangle 22">
            <a:extLst>
              <a:ext uri="{FF2B5EF4-FFF2-40B4-BE49-F238E27FC236}">
                <a16:creationId xmlns:a16="http://schemas.microsoft.com/office/drawing/2014/main" id="{722DAFF5-EFF7-E6CF-F856-A718EA4CBA8C}"/>
              </a:ext>
            </a:extLst>
          </p:cNvPr>
          <p:cNvSpPr/>
          <p:nvPr/>
        </p:nvSpPr>
        <p:spPr>
          <a:xfrm rot="2803842">
            <a:off x="8060450" y="3295137"/>
            <a:ext cx="144000" cy="14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sz="900"/>
          </a:p>
        </p:txBody>
      </p:sp>
    </p:spTree>
    <p:extLst>
      <p:ext uri="{BB962C8B-B14F-4D97-AF65-F5344CB8AC3E}">
        <p14:creationId xmlns:p14="http://schemas.microsoft.com/office/powerpoint/2010/main" val="322249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49A4DED-B8E8-807E-7161-DA02BC388E5E}"/>
              </a:ext>
            </a:extLst>
          </p:cNvPr>
          <p:cNvSpPr/>
          <p:nvPr/>
        </p:nvSpPr>
        <p:spPr>
          <a:xfrm>
            <a:off x="1068325" y="4209178"/>
            <a:ext cx="9743194" cy="2365757"/>
          </a:xfrm>
          <a:prstGeom prst="rect">
            <a:avLst/>
          </a:prstGeom>
          <a:solidFill>
            <a:srgbClr val="B4C8E7"/>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nl-NL" sz="1600" b="1"/>
          </a:p>
        </p:txBody>
      </p:sp>
      <p:sp>
        <p:nvSpPr>
          <p:cNvPr id="13" name="TextBox 12">
            <a:extLst>
              <a:ext uri="{FF2B5EF4-FFF2-40B4-BE49-F238E27FC236}">
                <a16:creationId xmlns:a16="http://schemas.microsoft.com/office/drawing/2014/main" id="{A7D7B107-DE36-42DF-8AE7-C285FEA26E3B}"/>
              </a:ext>
            </a:extLst>
          </p:cNvPr>
          <p:cNvSpPr txBox="1"/>
          <p:nvPr/>
        </p:nvSpPr>
        <p:spPr>
          <a:xfrm>
            <a:off x="1117784" y="4190800"/>
            <a:ext cx="5161444" cy="332848"/>
          </a:xfrm>
          <a:prstGeom prst="rect">
            <a:avLst/>
          </a:prstGeom>
          <a:noFill/>
        </p:spPr>
        <p:txBody>
          <a:bodyPr wrap="square" rtlCol="0">
            <a:spAutoFit/>
          </a:bodyPr>
          <a:lstStyle/>
          <a:p>
            <a:pPr algn="just">
              <a:lnSpc>
                <a:spcPct val="150000"/>
              </a:lnSpc>
            </a:pPr>
            <a:r>
              <a:rPr lang="nl-NL" sz="1200" b="1">
                <a:latin typeface="Lato" panose="020F0502020204030203" pitchFamily="34" charset="0"/>
              </a:rPr>
              <a:t>Voorstel compositie werkgroepen AI &amp; Data</a:t>
            </a:r>
          </a:p>
        </p:txBody>
      </p:sp>
      <p:sp>
        <p:nvSpPr>
          <p:cNvPr id="10" name="TextBox 9">
            <a:extLst>
              <a:ext uri="{FF2B5EF4-FFF2-40B4-BE49-F238E27FC236}">
                <a16:creationId xmlns:a16="http://schemas.microsoft.com/office/drawing/2014/main" id="{256C2921-4053-22A5-1D84-16F42D501E51}"/>
              </a:ext>
            </a:extLst>
          </p:cNvPr>
          <p:cNvSpPr txBox="1"/>
          <p:nvPr/>
        </p:nvSpPr>
        <p:spPr>
          <a:xfrm>
            <a:off x="934557" y="1012802"/>
            <a:ext cx="5135428" cy="451406"/>
          </a:xfrm>
          <a:prstGeom prst="rect">
            <a:avLst/>
          </a:prstGeom>
          <a:noFill/>
        </p:spPr>
        <p:txBody>
          <a:bodyPr wrap="square" rtlCol="0">
            <a:spAutoFit/>
          </a:bodyPr>
          <a:lstStyle/>
          <a:p>
            <a:pPr>
              <a:lnSpc>
                <a:spcPts val="2750"/>
              </a:lnSpc>
            </a:pPr>
            <a:r>
              <a:rPr lang="en-US" sz="3000" b="1" err="1">
                <a:latin typeface="Lato" panose="020F0502020204030203" pitchFamily="34" charset="0"/>
                <a:ea typeface="Montserrat" charset="0"/>
                <a:cs typeface="Montserrat" charset="0"/>
              </a:rPr>
              <a:t>Organisatie</a:t>
            </a:r>
            <a:endParaRPr lang="en-US" sz="3000" b="1">
              <a:latin typeface="Lato" panose="020F0502020204030203" pitchFamily="34" charset="0"/>
              <a:ea typeface="Montserrat" charset="0"/>
              <a:cs typeface="Montserrat" charset="0"/>
            </a:endParaRPr>
          </a:p>
        </p:txBody>
      </p:sp>
      <p:sp>
        <p:nvSpPr>
          <p:cNvPr id="11" name="TextBox 10">
            <a:extLst>
              <a:ext uri="{FF2B5EF4-FFF2-40B4-BE49-F238E27FC236}">
                <a16:creationId xmlns:a16="http://schemas.microsoft.com/office/drawing/2014/main" id="{A3D4B386-3B07-4275-7193-06E491EDF407}"/>
              </a:ext>
            </a:extLst>
          </p:cNvPr>
          <p:cNvSpPr txBox="1"/>
          <p:nvPr/>
        </p:nvSpPr>
        <p:spPr>
          <a:xfrm>
            <a:off x="934557" y="686428"/>
            <a:ext cx="3170946" cy="276999"/>
          </a:xfrm>
          <a:prstGeom prst="rect">
            <a:avLst/>
          </a:prstGeom>
          <a:noFill/>
        </p:spPr>
        <p:txBody>
          <a:bodyPr wrap="square" rtlCol="0">
            <a:spAutoFit/>
          </a:bodyPr>
          <a:lstStyle/>
          <a:p>
            <a:r>
              <a:rPr lang="en-US" sz="1200">
                <a:solidFill>
                  <a:srgbClr val="00B0F0"/>
                </a:solidFill>
                <a:latin typeface="Barlow" pitchFamily="2" charset="77"/>
                <a:ea typeface="Montserrat" charset="0"/>
                <a:cs typeface="Montserrat" charset="0"/>
              </a:rPr>
              <a:t>ACTIEAGENDA AI &amp; DATA</a:t>
            </a:r>
          </a:p>
        </p:txBody>
      </p:sp>
      <p:cxnSp>
        <p:nvCxnSpPr>
          <p:cNvPr id="22" name="Straight Connector 21">
            <a:extLst>
              <a:ext uri="{FF2B5EF4-FFF2-40B4-BE49-F238E27FC236}">
                <a16:creationId xmlns:a16="http://schemas.microsoft.com/office/drawing/2014/main" id="{386BFA9D-A995-4EA1-6C75-DAE137A3BE65}"/>
              </a:ext>
            </a:extLst>
          </p:cNvPr>
          <p:cNvCxnSpPr>
            <a:cxnSpLocks/>
          </p:cNvCxnSpPr>
          <p:nvPr/>
        </p:nvCxnSpPr>
        <p:spPr>
          <a:xfrm>
            <a:off x="991707" y="1564322"/>
            <a:ext cx="43537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794CEF0-841D-B644-8575-E37D6CE29FD6}"/>
              </a:ext>
            </a:extLst>
          </p:cNvPr>
          <p:cNvSpPr/>
          <p:nvPr/>
        </p:nvSpPr>
        <p:spPr>
          <a:xfrm rot="2700000">
            <a:off x="9775086" y="863632"/>
            <a:ext cx="298341" cy="298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900"/>
          </a:p>
        </p:txBody>
      </p:sp>
      <p:pic>
        <p:nvPicPr>
          <p:cNvPr id="4" name="Picture Placeholder 5">
            <a:extLst>
              <a:ext uri="{FF2B5EF4-FFF2-40B4-BE49-F238E27FC236}">
                <a16:creationId xmlns:a16="http://schemas.microsoft.com/office/drawing/2014/main" id="{CED5AF9A-8D10-4CFE-55DC-5E9087CF41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47741" y="0"/>
            <a:ext cx="642672" cy="637729"/>
          </a:xfrm>
          <a:prstGeom prst="rect">
            <a:avLst/>
          </a:prstGeom>
          <a:solidFill>
            <a:schemeClr val="accent1">
              <a:lumMod val="20000"/>
              <a:lumOff val="80000"/>
            </a:schemeClr>
          </a:solidFill>
        </p:spPr>
      </p:pic>
      <p:sp>
        <p:nvSpPr>
          <p:cNvPr id="5" name="TextBox 4">
            <a:extLst>
              <a:ext uri="{FF2B5EF4-FFF2-40B4-BE49-F238E27FC236}">
                <a16:creationId xmlns:a16="http://schemas.microsoft.com/office/drawing/2014/main" id="{1E978FD4-007E-3C96-9A04-328886A749E8}"/>
              </a:ext>
            </a:extLst>
          </p:cNvPr>
          <p:cNvSpPr txBox="1"/>
          <p:nvPr/>
        </p:nvSpPr>
        <p:spPr>
          <a:xfrm>
            <a:off x="11554580" y="111115"/>
            <a:ext cx="635833" cy="461665"/>
          </a:xfrm>
          <a:prstGeom prst="rect">
            <a:avLst/>
          </a:prstGeom>
          <a:noFill/>
        </p:spPr>
        <p:txBody>
          <a:bodyPr wrap="square">
            <a:spAutoFit/>
          </a:bodyPr>
          <a:lstStyle/>
          <a:p>
            <a:pPr algn="ctr"/>
            <a:r>
              <a:rPr lang="en-US" sz="2400">
                <a:solidFill>
                  <a:schemeClr val="bg1"/>
                </a:solidFill>
                <a:latin typeface="Lato Thin" panose="020F0502020204030203" pitchFamily="34" charset="0"/>
                <a:ea typeface="Lato Thin" panose="020F0502020204030203" pitchFamily="34" charset="0"/>
                <a:cs typeface="Lato Thin" panose="020F0502020204030203" pitchFamily="34" charset="0"/>
              </a:rPr>
              <a:t>14</a:t>
            </a:r>
          </a:p>
        </p:txBody>
      </p:sp>
      <p:pic>
        <p:nvPicPr>
          <p:cNvPr id="7" name="Picture 6">
            <a:extLst>
              <a:ext uri="{FF2B5EF4-FFF2-40B4-BE49-F238E27FC236}">
                <a16:creationId xmlns:a16="http://schemas.microsoft.com/office/drawing/2014/main" id="{0B9FC432-ABC4-697E-B9FC-2F91BEDE60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7143" y="6032761"/>
            <a:ext cx="680598" cy="526235"/>
          </a:xfrm>
          <a:prstGeom prst="rect">
            <a:avLst/>
          </a:prstGeom>
        </p:spPr>
      </p:pic>
      <p:sp>
        <p:nvSpPr>
          <p:cNvPr id="2" name="Rectangle 1">
            <a:extLst>
              <a:ext uri="{FF2B5EF4-FFF2-40B4-BE49-F238E27FC236}">
                <a16:creationId xmlns:a16="http://schemas.microsoft.com/office/drawing/2014/main" id="{3AF22EEB-45D6-5898-C915-74D893C9AF54}"/>
              </a:ext>
            </a:extLst>
          </p:cNvPr>
          <p:cNvSpPr/>
          <p:nvPr/>
        </p:nvSpPr>
        <p:spPr>
          <a:xfrm>
            <a:off x="1117784" y="4667902"/>
            <a:ext cx="4987270" cy="1782007"/>
          </a:xfrm>
          <a:prstGeom prst="rect">
            <a:avLst/>
          </a:prstGeom>
          <a:solidFill>
            <a:srgbClr val="204C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nl-NL" sz="1600" b="1"/>
              <a:t>Werkgroep Actieagenda AI &amp; Data</a:t>
            </a:r>
          </a:p>
        </p:txBody>
      </p:sp>
      <p:sp>
        <p:nvSpPr>
          <p:cNvPr id="6" name="Rectangle 5">
            <a:extLst>
              <a:ext uri="{FF2B5EF4-FFF2-40B4-BE49-F238E27FC236}">
                <a16:creationId xmlns:a16="http://schemas.microsoft.com/office/drawing/2014/main" id="{B567F156-1D68-ACBC-6E76-80EC3E246899}"/>
              </a:ext>
            </a:extLst>
          </p:cNvPr>
          <p:cNvSpPr/>
          <p:nvPr/>
        </p:nvSpPr>
        <p:spPr>
          <a:xfrm>
            <a:off x="1228285" y="5018252"/>
            <a:ext cx="1147417" cy="590236"/>
          </a:xfrm>
          <a:prstGeom prst="rect">
            <a:avLst/>
          </a:prstGeom>
          <a:solidFill>
            <a:srgbClr val="2093C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a:t>Kernteam KIA Digitalisering</a:t>
            </a:r>
          </a:p>
          <a:p>
            <a:pPr algn="ctr"/>
            <a:r>
              <a:rPr lang="nl-NL" sz="700" i="1"/>
              <a:t>Frits Grotenhuis </a:t>
            </a:r>
          </a:p>
        </p:txBody>
      </p:sp>
      <p:sp>
        <p:nvSpPr>
          <p:cNvPr id="8" name="Rectangle 7">
            <a:extLst>
              <a:ext uri="{FF2B5EF4-FFF2-40B4-BE49-F238E27FC236}">
                <a16:creationId xmlns:a16="http://schemas.microsoft.com/office/drawing/2014/main" id="{3EF4BB00-8052-3CF4-8A82-C69391B7B86C}"/>
              </a:ext>
            </a:extLst>
          </p:cNvPr>
          <p:cNvSpPr/>
          <p:nvPr/>
        </p:nvSpPr>
        <p:spPr>
          <a:xfrm>
            <a:off x="2486721" y="5018252"/>
            <a:ext cx="1147417" cy="590236"/>
          </a:xfrm>
          <a:prstGeom prst="rect">
            <a:avLst/>
          </a:prstGeom>
          <a:solidFill>
            <a:srgbClr val="59C0DE"/>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a:t>EZ Digitale Economie</a:t>
            </a:r>
          </a:p>
          <a:p>
            <a:pPr algn="ctr"/>
            <a:r>
              <a:rPr lang="nl-NL" sz="700" i="1"/>
              <a:t>Simon de Jong, Geert Jan </a:t>
            </a:r>
            <a:r>
              <a:rPr lang="nl-NL" sz="700" i="1" err="1"/>
              <a:t>Holtrop</a:t>
            </a:r>
            <a:r>
              <a:rPr lang="nl-NL" sz="700" i="1"/>
              <a:t> &amp; Erik Wijnen</a:t>
            </a:r>
          </a:p>
        </p:txBody>
      </p:sp>
      <p:sp>
        <p:nvSpPr>
          <p:cNvPr id="9" name="Rectangle 8">
            <a:extLst>
              <a:ext uri="{FF2B5EF4-FFF2-40B4-BE49-F238E27FC236}">
                <a16:creationId xmlns:a16="http://schemas.microsoft.com/office/drawing/2014/main" id="{2C64A283-E743-A97D-3729-57D69EF7E2F0}"/>
              </a:ext>
            </a:extLst>
          </p:cNvPr>
          <p:cNvSpPr/>
          <p:nvPr/>
        </p:nvSpPr>
        <p:spPr>
          <a:xfrm>
            <a:off x="3745157" y="5018252"/>
            <a:ext cx="1147416" cy="590236"/>
          </a:xfrm>
          <a:prstGeom prst="rect">
            <a:avLst/>
          </a:prstGeom>
          <a:solidFill>
            <a:srgbClr val="59BF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err="1"/>
              <a:t>CoE</a:t>
            </a:r>
            <a:r>
              <a:rPr lang="nl-NL" sz="1100" b="1"/>
              <a:t> Data </a:t>
            </a:r>
            <a:r>
              <a:rPr lang="nl-NL" sz="1100" b="1" err="1"/>
              <a:t>Sharing</a:t>
            </a:r>
            <a:r>
              <a:rPr lang="nl-NL" sz="1100" b="1"/>
              <a:t> &amp; Cloud</a:t>
            </a:r>
          </a:p>
          <a:p>
            <a:pPr algn="ctr"/>
            <a:r>
              <a:rPr lang="nl-NL" sz="700" i="1"/>
              <a:t>Peter </a:t>
            </a:r>
            <a:r>
              <a:rPr lang="nl-NL" sz="700" i="1" err="1"/>
              <a:t>Verkoulen</a:t>
            </a:r>
            <a:endParaRPr lang="nl-NL" sz="700" i="1"/>
          </a:p>
        </p:txBody>
      </p:sp>
      <p:sp>
        <p:nvSpPr>
          <p:cNvPr id="12" name="Rectangle 11">
            <a:extLst>
              <a:ext uri="{FF2B5EF4-FFF2-40B4-BE49-F238E27FC236}">
                <a16:creationId xmlns:a16="http://schemas.microsoft.com/office/drawing/2014/main" id="{2B4910ED-F8C1-E3E6-A0FF-C6CB67690D39}"/>
              </a:ext>
            </a:extLst>
          </p:cNvPr>
          <p:cNvSpPr/>
          <p:nvPr/>
        </p:nvSpPr>
        <p:spPr>
          <a:xfrm>
            <a:off x="1228284" y="5657866"/>
            <a:ext cx="1147417" cy="590236"/>
          </a:xfrm>
          <a:prstGeom prst="rect">
            <a:avLst/>
          </a:prstGeom>
          <a:solidFill>
            <a:srgbClr val="59BF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a:t>AIC4NL</a:t>
            </a:r>
          </a:p>
          <a:p>
            <a:pPr algn="ctr"/>
            <a:r>
              <a:rPr lang="nl-NL" sz="700" i="1"/>
              <a:t>Willem Jonker</a:t>
            </a:r>
          </a:p>
        </p:txBody>
      </p:sp>
      <p:cxnSp>
        <p:nvCxnSpPr>
          <p:cNvPr id="20" name="Straight Connector 19">
            <a:extLst>
              <a:ext uri="{FF2B5EF4-FFF2-40B4-BE49-F238E27FC236}">
                <a16:creationId xmlns:a16="http://schemas.microsoft.com/office/drawing/2014/main" id="{18E9AEF5-4C4C-F47A-A65A-8D0941289ABE}"/>
              </a:ext>
            </a:extLst>
          </p:cNvPr>
          <p:cNvCxnSpPr>
            <a:cxnSpLocks/>
            <a:stCxn id="6" idx="3"/>
            <a:endCxn id="8" idx="1"/>
          </p:cNvCxnSpPr>
          <p:nvPr/>
        </p:nvCxnSpPr>
        <p:spPr>
          <a:xfrm>
            <a:off x="2375701" y="5313370"/>
            <a:ext cx="1110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0CBC17-63D7-0872-0D8B-3C3D1F169963}"/>
              </a:ext>
            </a:extLst>
          </p:cNvPr>
          <p:cNvCxnSpPr>
            <a:cxnSpLocks/>
            <a:stCxn id="8" idx="3"/>
            <a:endCxn id="9" idx="1"/>
          </p:cNvCxnSpPr>
          <p:nvPr/>
        </p:nvCxnSpPr>
        <p:spPr>
          <a:xfrm>
            <a:off x="3634137" y="5313370"/>
            <a:ext cx="1110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E2BC7AC-1DDD-3F7E-695D-826A6F433756}"/>
              </a:ext>
            </a:extLst>
          </p:cNvPr>
          <p:cNvCxnSpPr>
            <a:cxnSpLocks/>
            <a:stCxn id="6" idx="3"/>
            <a:endCxn id="8" idx="1"/>
          </p:cNvCxnSpPr>
          <p:nvPr/>
        </p:nvCxnSpPr>
        <p:spPr>
          <a:xfrm>
            <a:off x="2375701" y="5313370"/>
            <a:ext cx="1110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957754C-6428-9D29-C05D-4BE081F38251}"/>
              </a:ext>
            </a:extLst>
          </p:cNvPr>
          <p:cNvSpPr txBox="1"/>
          <p:nvPr/>
        </p:nvSpPr>
        <p:spPr>
          <a:xfrm>
            <a:off x="1050219" y="1579329"/>
            <a:ext cx="10497522" cy="2621102"/>
          </a:xfrm>
          <a:prstGeom prst="rect">
            <a:avLst/>
          </a:prstGeom>
          <a:noFill/>
        </p:spPr>
        <p:txBody>
          <a:bodyPr wrap="square" rtlCol="0">
            <a:spAutoFit/>
          </a:bodyPr>
          <a:lstStyle/>
          <a:p>
            <a:pPr algn="just">
              <a:lnSpc>
                <a:spcPct val="150000"/>
              </a:lnSpc>
            </a:pPr>
            <a:r>
              <a:rPr lang="nl-NL" sz="1600" b="1">
                <a:solidFill>
                  <a:srgbClr val="53B5FF"/>
                </a:solidFill>
                <a:latin typeface="Lato" panose="020F0502020204030203" pitchFamily="34" charset="0"/>
              </a:rPr>
              <a:t>In te richten werkgroep begeleidt de uitwerking van de actieagenda</a:t>
            </a:r>
          </a:p>
          <a:p>
            <a:pPr marL="171450" indent="-171450" algn="just">
              <a:lnSpc>
                <a:spcPct val="150000"/>
              </a:lnSpc>
              <a:buClr>
                <a:srgbClr val="53B5FF"/>
              </a:buClr>
              <a:buFont typeface="Wingdings" panose="05000000000000000000" pitchFamily="2" charset="2"/>
              <a:buChar char="§"/>
            </a:pPr>
            <a:r>
              <a:rPr lang="nl-NL" sz="1050">
                <a:latin typeface="Lato" panose="020F0502020204030203" pitchFamily="34" charset="0"/>
              </a:rPr>
              <a:t>De werkgroep staat onder voorzitterschap van de KIA Digitalisering als trekker van de actieagenda. De voorzitter zorgt voor verbinding van de werkgroep met Kernteam, Themateam en Adviesraad van de KIA Digitalisering. De voorzitter stemt af met de coördinator KIA ST o.m. voor </a:t>
            </a:r>
            <a:r>
              <a:rPr lang="nl-NL" sz="1050" err="1">
                <a:latin typeface="Lato" panose="020F0502020204030203" pitchFamily="34" charset="0"/>
              </a:rPr>
              <a:t>oplijnen</a:t>
            </a:r>
            <a:r>
              <a:rPr lang="nl-NL" sz="1050">
                <a:latin typeface="Lato" panose="020F0502020204030203" pitchFamily="34" charset="0"/>
              </a:rPr>
              <a:t> en verbinden met de de overige NTS actieagenda’s.</a:t>
            </a:r>
          </a:p>
          <a:p>
            <a:pPr marL="171450" indent="-171450" algn="just">
              <a:lnSpc>
                <a:spcPct val="150000"/>
              </a:lnSpc>
              <a:buClr>
                <a:srgbClr val="53B5FF"/>
              </a:buClr>
              <a:buFont typeface="Wingdings" panose="05000000000000000000" pitchFamily="2" charset="2"/>
              <a:buChar char="§"/>
            </a:pPr>
            <a:r>
              <a:rPr lang="nl-NL" sz="1050">
                <a:latin typeface="Lato" panose="020F0502020204030203" pitchFamily="34" charset="0"/>
              </a:rPr>
              <a:t>Leden van de werkgroep zijn vertegenwoordigers van belangrijke stakeholders op het gebied van AI &amp; Data: vanuit de overheid EZ Digitale Economie, vanuit onderzoek en wetenschap NWO &amp; TNO-ICT, en vanuit de sector de coalities </a:t>
            </a:r>
            <a:r>
              <a:rPr lang="nl-NL" sz="1050" err="1">
                <a:latin typeface="Lato" panose="020F0502020204030203" pitchFamily="34" charset="0"/>
              </a:rPr>
              <a:t>CoE</a:t>
            </a:r>
            <a:r>
              <a:rPr lang="nl-NL" sz="1050">
                <a:latin typeface="Lato" panose="020F0502020204030203" pitchFamily="34" charset="0"/>
              </a:rPr>
              <a:t> Data </a:t>
            </a:r>
            <a:r>
              <a:rPr lang="nl-NL" sz="1050" err="1">
                <a:latin typeface="Lato" panose="020F0502020204030203" pitchFamily="34" charset="0"/>
              </a:rPr>
              <a:t>Sharing</a:t>
            </a:r>
            <a:r>
              <a:rPr lang="nl-NL" sz="1050">
                <a:latin typeface="Lato" panose="020F0502020204030203" pitchFamily="34" charset="0"/>
              </a:rPr>
              <a:t> &amp; Cloud en AIC4NL </a:t>
            </a:r>
            <a:r>
              <a:rPr lang="en-NL" sz="1050">
                <a:latin typeface="Lato" panose="020F0502020204030203" pitchFamily="34" charset="0"/>
              </a:rPr>
              <a:t>voor het inbrengen van het perspectief en belang van het </a:t>
            </a:r>
            <a:r>
              <a:rPr lang="en-NL" sz="1050" err="1">
                <a:latin typeface="Lato" panose="020F0502020204030203" pitchFamily="34" charset="0"/>
              </a:rPr>
              <a:t>bedrijfsleven</a:t>
            </a:r>
            <a:r>
              <a:rPr lang="nl-NL" sz="1050">
                <a:latin typeface="Lato" panose="020F0502020204030203" pitchFamily="34" charset="0"/>
              </a:rPr>
              <a:t>.</a:t>
            </a:r>
          </a:p>
          <a:p>
            <a:pPr marL="171450" indent="-171450" algn="just">
              <a:lnSpc>
                <a:spcPct val="150000"/>
              </a:lnSpc>
              <a:buClr>
                <a:srgbClr val="53B5FF"/>
              </a:buClr>
              <a:buFont typeface="Wingdings" panose="05000000000000000000" pitchFamily="2" charset="2"/>
              <a:buChar char="§"/>
            </a:pPr>
            <a:r>
              <a:rPr lang="nl-NL" sz="1050" err="1">
                <a:latin typeface="Lato" panose="020F0502020204030203" pitchFamily="34" charset="0"/>
              </a:rPr>
              <a:t>Technopolis</a:t>
            </a:r>
            <a:r>
              <a:rPr lang="nl-NL" sz="1050">
                <a:latin typeface="Lato" panose="020F0502020204030203" pitchFamily="34" charset="0"/>
              </a:rPr>
              <a:t> Group, het adviesbureau dat ondersteunt bij de uitwerking van de actieagenda, zal ook onderdeel uitmaken van de werkgroep.</a:t>
            </a:r>
          </a:p>
          <a:p>
            <a:pPr marL="171450" indent="-171450" algn="just">
              <a:lnSpc>
                <a:spcPct val="150000"/>
              </a:lnSpc>
              <a:buClr>
                <a:srgbClr val="53B5FF"/>
              </a:buClr>
              <a:buFont typeface="Wingdings" panose="05000000000000000000" pitchFamily="2" charset="2"/>
              <a:buChar char="§"/>
            </a:pPr>
            <a:r>
              <a:rPr lang="nl-NL" sz="1050" b="1">
                <a:latin typeface="Lato" panose="020F0502020204030203" pitchFamily="34" charset="0"/>
              </a:rPr>
              <a:t>Instemming</a:t>
            </a:r>
            <a:r>
              <a:rPr lang="nl-NL" sz="1050">
                <a:latin typeface="Lato" panose="020F0502020204030203" pitchFamily="34" charset="0"/>
              </a:rPr>
              <a:t>: Go/No-Go mandaat voor het overgaan naar een volgende fase in de aanpak voor de actieagenda ligt bij zowel de directie EZ-DE als bij EZ-I&amp;K.</a:t>
            </a:r>
          </a:p>
          <a:p>
            <a:pPr marL="171450" indent="-171450" algn="just">
              <a:lnSpc>
                <a:spcPct val="150000"/>
              </a:lnSpc>
              <a:buClr>
                <a:srgbClr val="53B5FF"/>
              </a:buClr>
              <a:buFont typeface="Wingdings" panose="05000000000000000000" pitchFamily="2" charset="2"/>
              <a:buChar char="§"/>
            </a:pPr>
            <a:r>
              <a:rPr lang="nl-NL" sz="1050" b="1">
                <a:latin typeface="Lato" panose="020F0502020204030203" pitchFamily="34" charset="0"/>
              </a:rPr>
              <a:t>Afstemming</a:t>
            </a:r>
            <a:r>
              <a:rPr lang="nl-NL" sz="1050">
                <a:latin typeface="Lato" panose="020F0502020204030203" pitchFamily="34" charset="0"/>
              </a:rPr>
              <a:t>: coördinatie en afstemming met andere actieagenda’s vindt plaats via de governance van de KIA Digitalisering. Op frequente basis wordt afgestemd met KIA ST om eenheid en consistentie te laten bestaan tussen alle 10 actieagenda’s. </a:t>
            </a:r>
          </a:p>
          <a:p>
            <a:pPr marL="171450" indent="-171450" algn="just">
              <a:lnSpc>
                <a:spcPct val="150000"/>
              </a:lnSpc>
              <a:buClr>
                <a:srgbClr val="53B5FF"/>
              </a:buClr>
              <a:buFont typeface="Wingdings" panose="05000000000000000000" pitchFamily="2" charset="2"/>
              <a:buChar char="§"/>
            </a:pPr>
            <a:endParaRPr lang="nl-NL" sz="1100">
              <a:latin typeface="Lato" panose="020F0502020204030203" pitchFamily="34" charset="0"/>
            </a:endParaRPr>
          </a:p>
        </p:txBody>
      </p:sp>
      <p:sp>
        <p:nvSpPr>
          <p:cNvPr id="46" name="Rectangle 45">
            <a:extLst>
              <a:ext uri="{FF2B5EF4-FFF2-40B4-BE49-F238E27FC236}">
                <a16:creationId xmlns:a16="http://schemas.microsoft.com/office/drawing/2014/main" id="{02700828-22B6-3F20-D24D-15C6C6E9B918}"/>
              </a:ext>
            </a:extLst>
          </p:cNvPr>
          <p:cNvSpPr/>
          <p:nvPr/>
        </p:nvSpPr>
        <p:spPr>
          <a:xfrm>
            <a:off x="2486721" y="5657866"/>
            <a:ext cx="1147416" cy="590236"/>
          </a:xfrm>
          <a:prstGeom prst="rect">
            <a:avLst/>
          </a:prstGeom>
          <a:solidFill>
            <a:srgbClr val="59BF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a:t>NWO</a:t>
            </a:r>
          </a:p>
          <a:p>
            <a:pPr algn="ctr"/>
            <a:r>
              <a:rPr lang="nl-NL" sz="700" i="1"/>
              <a:t>Job </a:t>
            </a:r>
            <a:r>
              <a:rPr lang="nl-NL" sz="700" i="1" err="1"/>
              <a:t>Fermie</a:t>
            </a:r>
            <a:endParaRPr lang="nl-NL" sz="700" i="1"/>
          </a:p>
        </p:txBody>
      </p:sp>
      <p:sp>
        <p:nvSpPr>
          <p:cNvPr id="47" name="Rectangle 46">
            <a:extLst>
              <a:ext uri="{FF2B5EF4-FFF2-40B4-BE49-F238E27FC236}">
                <a16:creationId xmlns:a16="http://schemas.microsoft.com/office/drawing/2014/main" id="{91338B92-6A3A-9FA3-9EEA-AB2C58CA7352}"/>
              </a:ext>
            </a:extLst>
          </p:cNvPr>
          <p:cNvSpPr/>
          <p:nvPr/>
        </p:nvSpPr>
        <p:spPr>
          <a:xfrm>
            <a:off x="3745157" y="5657866"/>
            <a:ext cx="1147416" cy="590236"/>
          </a:xfrm>
          <a:prstGeom prst="rect">
            <a:avLst/>
          </a:prstGeom>
          <a:solidFill>
            <a:srgbClr val="59BF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a:t>TNO-ICT</a:t>
            </a:r>
          </a:p>
          <a:p>
            <a:pPr algn="ctr"/>
            <a:r>
              <a:rPr lang="nl-NL" sz="700" i="1" err="1"/>
              <a:t>Omar</a:t>
            </a:r>
            <a:r>
              <a:rPr lang="nl-NL" sz="700" i="1"/>
              <a:t> </a:t>
            </a:r>
            <a:r>
              <a:rPr lang="nl-NL" sz="700" i="1" err="1"/>
              <a:t>Niamut</a:t>
            </a:r>
            <a:endParaRPr lang="nl-NL" sz="700" i="1"/>
          </a:p>
        </p:txBody>
      </p:sp>
      <p:cxnSp>
        <p:nvCxnSpPr>
          <p:cNvPr id="50" name="Straight Connector 49">
            <a:extLst>
              <a:ext uri="{FF2B5EF4-FFF2-40B4-BE49-F238E27FC236}">
                <a16:creationId xmlns:a16="http://schemas.microsoft.com/office/drawing/2014/main" id="{84195355-AFF4-345C-A5CC-B0591FAAE0B0}"/>
              </a:ext>
            </a:extLst>
          </p:cNvPr>
          <p:cNvCxnSpPr>
            <a:cxnSpLocks/>
            <a:stCxn id="12" idx="3"/>
            <a:endCxn id="46" idx="1"/>
          </p:cNvCxnSpPr>
          <p:nvPr/>
        </p:nvCxnSpPr>
        <p:spPr>
          <a:xfrm>
            <a:off x="2375700" y="5952984"/>
            <a:ext cx="1110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5DC5F94-42CC-D5B1-9C5D-4BB0FC9AF0A8}"/>
              </a:ext>
            </a:extLst>
          </p:cNvPr>
          <p:cNvCxnSpPr>
            <a:cxnSpLocks/>
            <a:stCxn id="46" idx="3"/>
            <a:endCxn id="47" idx="1"/>
          </p:cNvCxnSpPr>
          <p:nvPr/>
        </p:nvCxnSpPr>
        <p:spPr>
          <a:xfrm>
            <a:off x="3634137" y="5952984"/>
            <a:ext cx="1110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62">
            <a:extLst>
              <a:ext uri="{FF2B5EF4-FFF2-40B4-BE49-F238E27FC236}">
                <a16:creationId xmlns:a16="http://schemas.microsoft.com/office/drawing/2014/main" id="{426D4F79-8480-19CE-7686-A2C31D4D2A22}"/>
              </a:ext>
            </a:extLst>
          </p:cNvPr>
          <p:cNvSpPr/>
          <p:nvPr/>
        </p:nvSpPr>
        <p:spPr>
          <a:xfrm>
            <a:off x="4988093" y="5302202"/>
            <a:ext cx="1001837" cy="590236"/>
          </a:xfrm>
          <a:prstGeom prst="rect">
            <a:avLst/>
          </a:prstGeom>
          <a:solidFill>
            <a:srgbClr val="9F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err="1"/>
              <a:t>Technopolis</a:t>
            </a:r>
            <a:r>
              <a:rPr lang="nl-NL" sz="1100" b="1"/>
              <a:t> Group</a:t>
            </a:r>
          </a:p>
          <a:p>
            <a:pPr algn="ctr"/>
            <a:r>
              <a:rPr lang="nl-NL" sz="700" i="1"/>
              <a:t>Elmar Cloosterman &amp; Chiel Scholten</a:t>
            </a:r>
          </a:p>
        </p:txBody>
      </p:sp>
      <p:cxnSp>
        <p:nvCxnSpPr>
          <p:cNvPr id="21" name="Straight Connector 26">
            <a:extLst>
              <a:ext uri="{FF2B5EF4-FFF2-40B4-BE49-F238E27FC236}">
                <a16:creationId xmlns:a16="http://schemas.microsoft.com/office/drawing/2014/main" id="{DE25A415-53B4-266B-2E53-09FB27C9619C}"/>
              </a:ext>
            </a:extLst>
          </p:cNvPr>
          <p:cNvCxnSpPr>
            <a:cxnSpLocks/>
          </p:cNvCxnSpPr>
          <p:nvPr/>
        </p:nvCxnSpPr>
        <p:spPr>
          <a:xfrm>
            <a:off x="4901892" y="5448534"/>
            <a:ext cx="79319"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6">
            <a:extLst>
              <a:ext uri="{FF2B5EF4-FFF2-40B4-BE49-F238E27FC236}">
                <a16:creationId xmlns:a16="http://schemas.microsoft.com/office/drawing/2014/main" id="{72F06FC6-7AD2-1E85-7D69-618DFC411BC8}"/>
              </a:ext>
            </a:extLst>
          </p:cNvPr>
          <p:cNvCxnSpPr>
            <a:cxnSpLocks/>
          </p:cNvCxnSpPr>
          <p:nvPr/>
        </p:nvCxnSpPr>
        <p:spPr>
          <a:xfrm>
            <a:off x="4906841" y="5797866"/>
            <a:ext cx="79319"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7E9EC825-BDBF-5D10-CE35-0C8DEF550451}"/>
              </a:ext>
            </a:extLst>
          </p:cNvPr>
          <p:cNvSpPr/>
          <p:nvPr/>
        </p:nvSpPr>
        <p:spPr>
          <a:xfrm>
            <a:off x="6417208" y="4703044"/>
            <a:ext cx="195943" cy="214604"/>
          </a:xfrm>
          <a:prstGeom prst="rect">
            <a:avLst/>
          </a:prstGeom>
          <a:solidFill>
            <a:srgbClr val="2093C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sz="900"/>
          </a:p>
        </p:txBody>
      </p:sp>
      <p:sp>
        <p:nvSpPr>
          <p:cNvPr id="43" name="TextBox 42">
            <a:extLst>
              <a:ext uri="{FF2B5EF4-FFF2-40B4-BE49-F238E27FC236}">
                <a16:creationId xmlns:a16="http://schemas.microsoft.com/office/drawing/2014/main" id="{3CE0CA7E-F616-33BA-9845-9B864EF59BE3}"/>
              </a:ext>
            </a:extLst>
          </p:cNvPr>
          <p:cNvSpPr txBox="1"/>
          <p:nvPr/>
        </p:nvSpPr>
        <p:spPr>
          <a:xfrm>
            <a:off x="6706491" y="4694930"/>
            <a:ext cx="2687217" cy="230832"/>
          </a:xfrm>
          <a:prstGeom prst="rect">
            <a:avLst/>
          </a:prstGeom>
          <a:noFill/>
        </p:spPr>
        <p:txBody>
          <a:bodyPr wrap="square" rtlCol="0">
            <a:spAutoFit/>
          </a:bodyPr>
          <a:lstStyle/>
          <a:p>
            <a:r>
              <a:rPr lang="nl-NL" sz="900"/>
              <a:t>Coördinator</a:t>
            </a:r>
          </a:p>
        </p:txBody>
      </p:sp>
      <p:sp>
        <p:nvSpPr>
          <p:cNvPr id="44" name="Rectangle 43">
            <a:extLst>
              <a:ext uri="{FF2B5EF4-FFF2-40B4-BE49-F238E27FC236}">
                <a16:creationId xmlns:a16="http://schemas.microsoft.com/office/drawing/2014/main" id="{761D2D62-65BA-6B13-0482-1F866B16BE30}"/>
              </a:ext>
            </a:extLst>
          </p:cNvPr>
          <p:cNvSpPr/>
          <p:nvPr/>
        </p:nvSpPr>
        <p:spPr>
          <a:xfrm>
            <a:off x="6417208" y="5075047"/>
            <a:ext cx="195943" cy="214604"/>
          </a:xfrm>
          <a:prstGeom prst="rect">
            <a:avLst/>
          </a:prstGeom>
          <a:solidFill>
            <a:srgbClr val="59BFDE"/>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sz="900"/>
          </a:p>
        </p:txBody>
      </p:sp>
      <p:sp>
        <p:nvSpPr>
          <p:cNvPr id="48" name="TextBox 47">
            <a:extLst>
              <a:ext uri="{FF2B5EF4-FFF2-40B4-BE49-F238E27FC236}">
                <a16:creationId xmlns:a16="http://schemas.microsoft.com/office/drawing/2014/main" id="{45DCBB16-7FC6-0CA7-F45E-69C2BE545323}"/>
              </a:ext>
            </a:extLst>
          </p:cNvPr>
          <p:cNvSpPr txBox="1"/>
          <p:nvPr/>
        </p:nvSpPr>
        <p:spPr>
          <a:xfrm>
            <a:off x="6706491" y="5001236"/>
            <a:ext cx="3153748" cy="369332"/>
          </a:xfrm>
          <a:prstGeom prst="rect">
            <a:avLst/>
          </a:prstGeom>
          <a:noFill/>
        </p:spPr>
        <p:txBody>
          <a:bodyPr wrap="square" rtlCol="0">
            <a:spAutoFit/>
          </a:bodyPr>
          <a:lstStyle/>
          <a:p>
            <a:r>
              <a:rPr lang="nl-NL" sz="900"/>
              <a:t>Leden werkgroep die onderzoek, overheid en sector vertegenwoordigen</a:t>
            </a:r>
          </a:p>
        </p:txBody>
      </p:sp>
      <p:sp>
        <p:nvSpPr>
          <p:cNvPr id="49" name="Rectangle 48">
            <a:extLst>
              <a:ext uri="{FF2B5EF4-FFF2-40B4-BE49-F238E27FC236}">
                <a16:creationId xmlns:a16="http://schemas.microsoft.com/office/drawing/2014/main" id="{9E5231D3-77C7-41E6-974B-64D4745C358A}"/>
              </a:ext>
            </a:extLst>
          </p:cNvPr>
          <p:cNvSpPr/>
          <p:nvPr/>
        </p:nvSpPr>
        <p:spPr>
          <a:xfrm>
            <a:off x="6417208" y="5450242"/>
            <a:ext cx="195943" cy="214604"/>
          </a:xfrm>
          <a:prstGeom prst="rect">
            <a:avLst/>
          </a:prstGeom>
          <a:solidFill>
            <a:srgbClr val="9FE6FF"/>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sz="900"/>
          </a:p>
        </p:txBody>
      </p:sp>
      <p:sp>
        <p:nvSpPr>
          <p:cNvPr id="51" name="TextBox 50">
            <a:extLst>
              <a:ext uri="{FF2B5EF4-FFF2-40B4-BE49-F238E27FC236}">
                <a16:creationId xmlns:a16="http://schemas.microsoft.com/office/drawing/2014/main" id="{4788100B-6D0F-3E1E-3A18-2B6319EB7414}"/>
              </a:ext>
            </a:extLst>
          </p:cNvPr>
          <p:cNvSpPr txBox="1"/>
          <p:nvPr/>
        </p:nvSpPr>
        <p:spPr>
          <a:xfrm>
            <a:off x="6706491" y="5442128"/>
            <a:ext cx="3153748" cy="230832"/>
          </a:xfrm>
          <a:prstGeom prst="rect">
            <a:avLst/>
          </a:prstGeom>
          <a:noFill/>
        </p:spPr>
        <p:txBody>
          <a:bodyPr wrap="square" rtlCol="0">
            <a:spAutoFit/>
          </a:bodyPr>
          <a:lstStyle/>
          <a:p>
            <a:r>
              <a:rPr lang="nl-NL" sz="900"/>
              <a:t>Ondersteuning bij ontwikkeling actieagenda’s</a:t>
            </a:r>
          </a:p>
        </p:txBody>
      </p:sp>
    </p:spTree>
    <p:extLst>
      <p:ext uri="{BB962C8B-B14F-4D97-AF65-F5344CB8AC3E}">
        <p14:creationId xmlns:p14="http://schemas.microsoft.com/office/powerpoint/2010/main" val="2364178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4C2FFF6B-7CD9-4E8F-9D72-7C29190C4FB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958850" y="-70339"/>
            <a:ext cx="10274300" cy="5829300"/>
          </a:xfrm>
        </p:spPr>
      </p:pic>
      <p:pic>
        <p:nvPicPr>
          <p:cNvPr id="5" name="Picture 4">
            <a:extLst>
              <a:ext uri="{FF2B5EF4-FFF2-40B4-BE49-F238E27FC236}">
                <a16:creationId xmlns:a16="http://schemas.microsoft.com/office/drawing/2014/main" id="{D41EF5BF-4D75-0668-0984-43B1ED4DE2B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64412" y="4196929"/>
            <a:ext cx="1631965" cy="1261829"/>
          </a:xfrm>
          <a:prstGeom prst="rect">
            <a:avLst/>
          </a:prstGeom>
        </p:spPr>
      </p:pic>
      <p:sp>
        <p:nvSpPr>
          <p:cNvPr id="13" name="Rectangle 12">
            <a:extLst>
              <a:ext uri="{FF2B5EF4-FFF2-40B4-BE49-F238E27FC236}">
                <a16:creationId xmlns:a16="http://schemas.microsoft.com/office/drawing/2014/main" id="{B5BB42A7-85F0-FB74-971A-CC57C2C17FC6}"/>
              </a:ext>
            </a:extLst>
          </p:cNvPr>
          <p:cNvSpPr/>
          <p:nvPr/>
        </p:nvSpPr>
        <p:spPr>
          <a:xfrm rot="2700000">
            <a:off x="11103314" y="4467714"/>
            <a:ext cx="298341" cy="298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900"/>
          </a:p>
        </p:txBody>
      </p:sp>
      <p:sp>
        <p:nvSpPr>
          <p:cNvPr id="3" name="TextBox 2">
            <a:extLst>
              <a:ext uri="{FF2B5EF4-FFF2-40B4-BE49-F238E27FC236}">
                <a16:creationId xmlns:a16="http://schemas.microsoft.com/office/drawing/2014/main" id="{CD2D04D5-5710-B334-44DE-8F14CB1A3535}"/>
              </a:ext>
            </a:extLst>
          </p:cNvPr>
          <p:cNvSpPr txBox="1"/>
          <p:nvPr/>
        </p:nvSpPr>
        <p:spPr>
          <a:xfrm>
            <a:off x="1736157" y="5304869"/>
            <a:ext cx="5470499" cy="307777"/>
          </a:xfrm>
          <a:prstGeom prst="rect">
            <a:avLst/>
          </a:prstGeom>
          <a:noFill/>
        </p:spPr>
        <p:txBody>
          <a:bodyPr wrap="square" rtlCol="0">
            <a:spAutoFit/>
          </a:bodyPr>
          <a:lstStyle/>
          <a:p>
            <a:r>
              <a:rPr lang="nl-NL" sz="1400" kern="1000">
                <a:solidFill>
                  <a:schemeClr val="bg1"/>
                </a:solidFill>
                <a:latin typeface="Lato" panose="020F0502020204030203" pitchFamily="34" charset="0"/>
                <a:ea typeface="Lato" panose="020F0502020204030203" pitchFamily="34" charset="0"/>
                <a:cs typeface="Lato" panose="020F0502020204030203" pitchFamily="34" charset="0"/>
              </a:rPr>
              <a:t>Contact– </a:t>
            </a:r>
            <a:r>
              <a:rPr lang="nl-NL" sz="1400" kern="1000" err="1">
                <a:solidFill>
                  <a:schemeClr val="bg1"/>
                </a:solidFill>
                <a:latin typeface="Lato" panose="020F0502020204030203" pitchFamily="34" charset="0"/>
                <a:ea typeface="Lato" panose="020F0502020204030203" pitchFamily="34" charset="0"/>
                <a:cs typeface="Lato" panose="020F0502020204030203" pitchFamily="34" charset="0"/>
              </a:rPr>
              <a:t>frits.grotenhuis@topsector-ict.nl</a:t>
            </a:r>
            <a:endParaRPr lang="nl-NL" sz="1400" kern="100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559915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2">
            <a:extLst>
              <a:ext uri="{FF2B5EF4-FFF2-40B4-BE49-F238E27FC236}">
                <a16:creationId xmlns:a16="http://schemas.microsoft.com/office/drawing/2014/main" id="{BC86DCCD-D3A0-4506-A815-62031F15E96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966787" y="1038880"/>
            <a:ext cx="5129213" cy="5133321"/>
          </a:xfrm>
        </p:spPr>
      </p:pic>
      <p:sp>
        <p:nvSpPr>
          <p:cNvPr id="31" name="TextBox 30">
            <a:extLst>
              <a:ext uri="{FF2B5EF4-FFF2-40B4-BE49-F238E27FC236}">
                <a16:creationId xmlns:a16="http://schemas.microsoft.com/office/drawing/2014/main" id="{316873AF-8202-3E9C-C1AE-F1D594905042}"/>
              </a:ext>
            </a:extLst>
          </p:cNvPr>
          <p:cNvSpPr txBox="1"/>
          <p:nvPr/>
        </p:nvSpPr>
        <p:spPr>
          <a:xfrm>
            <a:off x="1645171" y="2809837"/>
            <a:ext cx="3939532" cy="451406"/>
          </a:xfrm>
          <a:prstGeom prst="rect">
            <a:avLst/>
          </a:prstGeom>
          <a:noFill/>
        </p:spPr>
        <p:txBody>
          <a:bodyPr wrap="square" rtlCol="0">
            <a:spAutoFit/>
          </a:bodyPr>
          <a:lstStyle/>
          <a:p>
            <a:pPr>
              <a:lnSpc>
                <a:spcPts val="2750"/>
              </a:lnSpc>
            </a:pPr>
            <a:r>
              <a:rPr lang="nl-NL" sz="3000" b="1">
                <a:solidFill>
                  <a:schemeClr val="bg1"/>
                </a:solidFill>
                <a:latin typeface="Lato" panose="020F0502020204030203" pitchFamily="34" charset="0"/>
                <a:ea typeface="Montserrat" charset="0"/>
                <a:cs typeface="Montserrat" charset="0"/>
              </a:rPr>
              <a:t>Inhoudsopgave</a:t>
            </a:r>
          </a:p>
        </p:txBody>
      </p:sp>
      <p:cxnSp>
        <p:nvCxnSpPr>
          <p:cNvPr id="33" name="Straight Connector 32">
            <a:extLst>
              <a:ext uri="{FF2B5EF4-FFF2-40B4-BE49-F238E27FC236}">
                <a16:creationId xmlns:a16="http://schemas.microsoft.com/office/drawing/2014/main" id="{AEC37617-9C07-FC95-F8D1-688454EFB17D}"/>
              </a:ext>
            </a:extLst>
          </p:cNvPr>
          <p:cNvCxnSpPr>
            <a:cxnSpLocks/>
          </p:cNvCxnSpPr>
          <p:nvPr/>
        </p:nvCxnSpPr>
        <p:spPr>
          <a:xfrm>
            <a:off x="1645171" y="3284568"/>
            <a:ext cx="43537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ECA81C4D-B5C7-54E7-EC6A-DA675D2F018B}"/>
              </a:ext>
            </a:extLst>
          </p:cNvPr>
          <p:cNvSpPr/>
          <p:nvPr/>
        </p:nvSpPr>
        <p:spPr>
          <a:xfrm rot="2700000">
            <a:off x="773668" y="2449708"/>
            <a:ext cx="298341" cy="298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900"/>
          </a:p>
        </p:txBody>
      </p:sp>
      <p:pic>
        <p:nvPicPr>
          <p:cNvPr id="2" name="Picture Placeholder 5">
            <a:extLst>
              <a:ext uri="{FF2B5EF4-FFF2-40B4-BE49-F238E27FC236}">
                <a16:creationId xmlns:a16="http://schemas.microsoft.com/office/drawing/2014/main" id="{24A3A1C9-4D6E-11B0-8359-A98A3249DC0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547741" y="0"/>
            <a:ext cx="642672" cy="637729"/>
          </a:xfrm>
          <a:prstGeom prst="rect">
            <a:avLst/>
          </a:prstGeom>
          <a:solidFill>
            <a:schemeClr val="accent1">
              <a:lumMod val="20000"/>
              <a:lumOff val="80000"/>
            </a:schemeClr>
          </a:solidFill>
        </p:spPr>
      </p:pic>
      <p:sp>
        <p:nvSpPr>
          <p:cNvPr id="12" name="TextBox 11">
            <a:extLst>
              <a:ext uri="{FF2B5EF4-FFF2-40B4-BE49-F238E27FC236}">
                <a16:creationId xmlns:a16="http://schemas.microsoft.com/office/drawing/2014/main" id="{8ADC973A-155E-A1FC-87AC-9C840F56E702}"/>
              </a:ext>
            </a:extLst>
          </p:cNvPr>
          <p:cNvSpPr txBox="1"/>
          <p:nvPr/>
        </p:nvSpPr>
        <p:spPr>
          <a:xfrm>
            <a:off x="6927991" y="1969608"/>
            <a:ext cx="4014000" cy="3000821"/>
          </a:xfrm>
          <a:prstGeom prst="rect">
            <a:avLst/>
          </a:prstGeom>
          <a:noFill/>
        </p:spPr>
        <p:txBody>
          <a:bodyPr wrap="square" rtlCol="0">
            <a:spAutoFit/>
          </a:bodyPr>
          <a:lstStyle/>
          <a:p>
            <a:pPr marL="142875" indent="-142875">
              <a:lnSpc>
                <a:spcPct val="150000"/>
              </a:lnSpc>
              <a:buBlip>
                <a:blip r:embed="rId5">
                  <a:extLst>
                    <a:ext uri="{96DAC541-7B7A-43D3-8B79-37D633B846F1}">
                      <asvg:svgBlip xmlns:asvg="http://schemas.microsoft.com/office/drawing/2016/SVG/main" r:embed="rId6"/>
                    </a:ext>
                  </a:extLst>
                </a:blip>
              </a:buBlip>
            </a:pPr>
            <a:r>
              <a:rPr lang="nl-NL" b="1">
                <a:solidFill>
                  <a:srgbClr val="00B0F0"/>
                </a:solidFill>
                <a:latin typeface="Barlow" panose="00000500000000000000" pitchFamily="2" charset="0"/>
                <a:ea typeface="Montserrat" charset="0"/>
                <a:cs typeface="Montserrat" charset="0"/>
              </a:rPr>
              <a:t>Context</a:t>
            </a:r>
          </a:p>
          <a:p>
            <a:pPr marL="371475" lvl="1" indent="-142875">
              <a:buFont typeface="Wingdings" panose="05000000000000000000" pitchFamily="2" charset="2"/>
              <a:buChar char="§"/>
            </a:pPr>
            <a:r>
              <a:rPr lang="nl-NL">
                <a:solidFill>
                  <a:srgbClr val="00B0F0"/>
                </a:solidFill>
                <a:latin typeface="Barlow" panose="00000500000000000000" pitchFamily="2" charset="0"/>
                <a:ea typeface="Montserrat" charset="0"/>
                <a:cs typeface="Montserrat" charset="0"/>
              </a:rPr>
              <a:t>Nationale Technologie Strategie</a:t>
            </a:r>
          </a:p>
          <a:p>
            <a:pPr marL="371475" lvl="1" indent="-142875">
              <a:buFont typeface="Wingdings" panose="05000000000000000000" pitchFamily="2" charset="2"/>
              <a:buChar char="§"/>
            </a:pPr>
            <a:r>
              <a:rPr lang="nl-NL">
                <a:solidFill>
                  <a:srgbClr val="00B0F0"/>
                </a:solidFill>
                <a:latin typeface="Barlow" panose="00000500000000000000" pitchFamily="2" charset="0"/>
                <a:ea typeface="Montserrat" charset="0"/>
                <a:cs typeface="Montserrat" charset="0"/>
              </a:rPr>
              <a:t>Strategische actieagenda</a:t>
            </a:r>
          </a:p>
          <a:p>
            <a:pPr marL="142875" indent="-142875">
              <a:lnSpc>
                <a:spcPct val="150000"/>
              </a:lnSpc>
              <a:buBlip>
                <a:blip r:embed="rId5">
                  <a:extLst>
                    <a:ext uri="{96DAC541-7B7A-43D3-8B79-37D633B846F1}">
                      <asvg:svgBlip xmlns:asvg="http://schemas.microsoft.com/office/drawing/2016/SVG/main" r:embed="rId6"/>
                    </a:ext>
                  </a:extLst>
                </a:blip>
              </a:buBlip>
            </a:pPr>
            <a:r>
              <a:rPr lang="nl-NL" b="1">
                <a:solidFill>
                  <a:srgbClr val="00B0F0"/>
                </a:solidFill>
                <a:latin typeface="Barlow" panose="00000500000000000000" pitchFamily="2" charset="0"/>
                <a:ea typeface="Montserrat" charset="0"/>
                <a:cs typeface="Montserrat" charset="0"/>
              </a:rPr>
              <a:t>Aanpak opstellen actieagenda</a:t>
            </a:r>
          </a:p>
          <a:p>
            <a:pPr marL="371475" lvl="1" indent="-142875">
              <a:buFont typeface="Wingdings" panose="05000000000000000000" pitchFamily="2" charset="2"/>
              <a:buChar char="§"/>
            </a:pPr>
            <a:r>
              <a:rPr lang="nl-NL">
                <a:solidFill>
                  <a:srgbClr val="00B0F0"/>
                </a:solidFill>
                <a:latin typeface="Barlow" panose="00000500000000000000" pitchFamily="2" charset="0"/>
                <a:ea typeface="Montserrat" charset="0"/>
                <a:cs typeface="Montserrat" charset="0"/>
              </a:rPr>
              <a:t>Doel</a:t>
            </a:r>
          </a:p>
          <a:p>
            <a:pPr marL="371475" lvl="1" indent="-142875">
              <a:buFont typeface="Wingdings" panose="05000000000000000000" pitchFamily="2" charset="2"/>
              <a:buChar char="§"/>
            </a:pPr>
            <a:r>
              <a:rPr lang="nl-NL">
                <a:solidFill>
                  <a:srgbClr val="00B0F0"/>
                </a:solidFill>
                <a:latin typeface="Barlow" panose="00000500000000000000" pitchFamily="2" charset="0"/>
                <a:ea typeface="Montserrat" charset="0"/>
                <a:cs typeface="Montserrat" charset="0"/>
              </a:rPr>
              <a:t>Aanpak</a:t>
            </a:r>
          </a:p>
          <a:p>
            <a:pPr marL="142875" indent="-142875">
              <a:lnSpc>
                <a:spcPct val="150000"/>
              </a:lnSpc>
              <a:buBlip>
                <a:blip r:embed="rId5">
                  <a:extLst>
                    <a:ext uri="{96DAC541-7B7A-43D3-8B79-37D633B846F1}">
                      <asvg:svgBlip xmlns:asvg="http://schemas.microsoft.com/office/drawing/2016/SVG/main" r:embed="rId6"/>
                    </a:ext>
                  </a:extLst>
                </a:blip>
              </a:buBlip>
            </a:pPr>
            <a:r>
              <a:rPr lang="nl-NL" b="1">
                <a:solidFill>
                  <a:srgbClr val="00B0F0"/>
                </a:solidFill>
                <a:latin typeface="Barlow" panose="00000500000000000000" pitchFamily="2" charset="0"/>
                <a:ea typeface="Montserrat" charset="0"/>
                <a:cs typeface="Montserrat" charset="0"/>
              </a:rPr>
              <a:t>Organisatie en tijdlijnen</a:t>
            </a:r>
            <a:endParaRPr lang="en-GB" b="1">
              <a:solidFill>
                <a:srgbClr val="00B0F0"/>
              </a:solidFill>
              <a:latin typeface="Barlow" panose="00000500000000000000" pitchFamily="2" charset="0"/>
              <a:ea typeface="Montserrat" charset="0"/>
              <a:cs typeface="Montserrat" charset="0"/>
            </a:endParaRPr>
          </a:p>
          <a:p>
            <a:pPr marL="371475" lvl="1" indent="-142875">
              <a:buFont typeface="Wingdings" panose="05000000000000000000" pitchFamily="2" charset="2"/>
              <a:buChar char="§"/>
            </a:pPr>
            <a:r>
              <a:rPr lang="nl-NL">
                <a:solidFill>
                  <a:srgbClr val="00B0F0"/>
                </a:solidFill>
                <a:latin typeface="Barlow" panose="00000500000000000000" pitchFamily="2" charset="0"/>
                <a:ea typeface="Montserrat" charset="0"/>
                <a:cs typeface="Montserrat" charset="0"/>
              </a:rPr>
              <a:t>Planning</a:t>
            </a:r>
          </a:p>
          <a:p>
            <a:pPr marL="371475" lvl="1" indent="-142875">
              <a:buFont typeface="Wingdings" panose="05000000000000000000" pitchFamily="2" charset="2"/>
              <a:buChar char="§"/>
            </a:pPr>
            <a:r>
              <a:rPr lang="nl-NL">
                <a:solidFill>
                  <a:srgbClr val="00B0F0"/>
                </a:solidFill>
                <a:latin typeface="Barlow" panose="00000500000000000000" pitchFamily="2" charset="0"/>
                <a:ea typeface="Montserrat" charset="0"/>
                <a:cs typeface="Montserrat" charset="0"/>
              </a:rPr>
              <a:t>Organisatie</a:t>
            </a:r>
          </a:p>
        </p:txBody>
      </p:sp>
      <p:sp>
        <p:nvSpPr>
          <p:cNvPr id="3" name="TextBox 2">
            <a:extLst>
              <a:ext uri="{FF2B5EF4-FFF2-40B4-BE49-F238E27FC236}">
                <a16:creationId xmlns:a16="http://schemas.microsoft.com/office/drawing/2014/main" id="{AC37FD65-ECD2-6217-5AB5-E849D726922E}"/>
              </a:ext>
            </a:extLst>
          </p:cNvPr>
          <p:cNvSpPr txBox="1"/>
          <p:nvPr/>
        </p:nvSpPr>
        <p:spPr>
          <a:xfrm>
            <a:off x="11554580" y="111115"/>
            <a:ext cx="635833" cy="461665"/>
          </a:xfrm>
          <a:prstGeom prst="rect">
            <a:avLst/>
          </a:prstGeom>
          <a:noFill/>
        </p:spPr>
        <p:txBody>
          <a:bodyPr wrap="square">
            <a:spAutoFit/>
          </a:bodyPr>
          <a:lstStyle/>
          <a:p>
            <a:pPr algn="ctr"/>
            <a:r>
              <a:rPr lang="en-US" sz="2400">
                <a:solidFill>
                  <a:schemeClr val="bg1"/>
                </a:solidFill>
                <a:latin typeface="Lato Thin" panose="020F0502020204030203" pitchFamily="34" charset="0"/>
                <a:ea typeface="Lato Thin" panose="020F0502020204030203" pitchFamily="34" charset="0"/>
                <a:cs typeface="Lato Thin" panose="020F0502020204030203" pitchFamily="34" charset="0"/>
              </a:rPr>
              <a:t>2</a:t>
            </a:r>
          </a:p>
        </p:txBody>
      </p:sp>
    </p:spTree>
    <p:extLst>
      <p:ext uri="{BB962C8B-B14F-4D97-AF65-F5344CB8AC3E}">
        <p14:creationId xmlns:p14="http://schemas.microsoft.com/office/powerpoint/2010/main" val="1240680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FAF9009-A3C5-4B04-A712-C0856F6DAAF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966788" y="1384300"/>
            <a:ext cx="11223625" cy="4102100"/>
          </a:xfrm>
        </p:spPr>
      </p:pic>
      <p:sp>
        <p:nvSpPr>
          <p:cNvPr id="5" name="TextBox 4">
            <a:extLst>
              <a:ext uri="{FF2B5EF4-FFF2-40B4-BE49-F238E27FC236}">
                <a16:creationId xmlns:a16="http://schemas.microsoft.com/office/drawing/2014/main" id="{93137C9A-C065-2406-1AB0-0C4E66B6A7E0}"/>
              </a:ext>
            </a:extLst>
          </p:cNvPr>
          <p:cNvSpPr txBox="1"/>
          <p:nvPr/>
        </p:nvSpPr>
        <p:spPr>
          <a:xfrm>
            <a:off x="1571852" y="3512258"/>
            <a:ext cx="5006749" cy="605294"/>
          </a:xfrm>
          <a:prstGeom prst="rect">
            <a:avLst/>
          </a:prstGeom>
          <a:noFill/>
        </p:spPr>
        <p:txBody>
          <a:bodyPr wrap="square" rtlCol="0">
            <a:spAutoFit/>
          </a:bodyPr>
          <a:lstStyle/>
          <a:p>
            <a:pPr>
              <a:lnSpc>
                <a:spcPts val="4000"/>
              </a:lnSpc>
            </a:pPr>
            <a:r>
              <a:rPr lang="en-US" sz="4400" b="1">
                <a:solidFill>
                  <a:schemeClr val="bg1"/>
                </a:solidFill>
                <a:latin typeface="Lato" panose="020F0502020204030203" pitchFamily="34" charset="0"/>
                <a:ea typeface="Montserrat" charset="0"/>
                <a:cs typeface="Montserrat" charset="0"/>
              </a:rPr>
              <a:t>CONTEXT</a:t>
            </a:r>
          </a:p>
        </p:txBody>
      </p:sp>
      <p:sp>
        <p:nvSpPr>
          <p:cNvPr id="8" name="TextBox 7">
            <a:extLst>
              <a:ext uri="{FF2B5EF4-FFF2-40B4-BE49-F238E27FC236}">
                <a16:creationId xmlns:a16="http://schemas.microsoft.com/office/drawing/2014/main" id="{0C1B0F40-BF7B-E775-C814-F2556275C96A}"/>
              </a:ext>
            </a:extLst>
          </p:cNvPr>
          <p:cNvSpPr txBox="1"/>
          <p:nvPr/>
        </p:nvSpPr>
        <p:spPr>
          <a:xfrm>
            <a:off x="8344850" y="5977328"/>
            <a:ext cx="2896238" cy="276999"/>
          </a:xfrm>
          <a:prstGeom prst="rect">
            <a:avLst/>
          </a:prstGeom>
          <a:noFill/>
        </p:spPr>
        <p:txBody>
          <a:bodyPr wrap="square" rtlCol="0">
            <a:spAutoFit/>
          </a:bodyPr>
          <a:lstStyle/>
          <a:p>
            <a:pPr algn="r"/>
            <a:r>
              <a:rPr lang="en-US" sz="1200">
                <a:solidFill>
                  <a:srgbClr val="00B0F0"/>
                </a:solidFill>
                <a:latin typeface="Barlow" pitchFamily="2" charset="77"/>
                <a:ea typeface="Montserrat" charset="0"/>
                <a:cs typeface="Montserrat" charset="0"/>
              </a:rPr>
              <a:t>CONTEXT ACTIEAGENDA’s</a:t>
            </a:r>
          </a:p>
        </p:txBody>
      </p:sp>
      <p:sp>
        <p:nvSpPr>
          <p:cNvPr id="12" name="Rectangle 11">
            <a:extLst>
              <a:ext uri="{FF2B5EF4-FFF2-40B4-BE49-F238E27FC236}">
                <a16:creationId xmlns:a16="http://schemas.microsoft.com/office/drawing/2014/main" id="{8AFA7EF5-E880-7EF5-BA6C-DB399FDC9F2D}"/>
              </a:ext>
            </a:extLst>
          </p:cNvPr>
          <p:cNvSpPr/>
          <p:nvPr/>
        </p:nvSpPr>
        <p:spPr>
          <a:xfrm rot="2700000">
            <a:off x="817617" y="4162024"/>
            <a:ext cx="298341" cy="298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900"/>
          </a:p>
        </p:txBody>
      </p:sp>
      <p:pic>
        <p:nvPicPr>
          <p:cNvPr id="13" name="Picture 12">
            <a:extLst>
              <a:ext uri="{FF2B5EF4-FFF2-40B4-BE49-F238E27FC236}">
                <a16:creationId xmlns:a16="http://schemas.microsoft.com/office/drawing/2014/main" id="{EB7FDFE3-72CE-B5AB-A4DB-03F6C981AF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75663" y="1819963"/>
            <a:ext cx="1095003" cy="846652"/>
          </a:xfrm>
          <a:prstGeom prst="rect">
            <a:avLst/>
          </a:prstGeom>
        </p:spPr>
      </p:pic>
      <p:pic>
        <p:nvPicPr>
          <p:cNvPr id="2" name="Picture Placeholder 5">
            <a:extLst>
              <a:ext uri="{FF2B5EF4-FFF2-40B4-BE49-F238E27FC236}">
                <a16:creationId xmlns:a16="http://schemas.microsoft.com/office/drawing/2014/main" id="{C0CECEBE-BEF3-6E0A-4CB2-0B8F2BAAD155}"/>
              </a:ext>
            </a:extLst>
          </p:cNvPr>
          <p:cNvPicPr>
            <a:picLocks noGrp="1" noRot="1" noChangeAspect="1" noMove="1" noResize="1" noEditPoints="1" noAdjustHandles="1" noChangeArrowheads="1" noChangeShapeType="1" noCrop="1"/>
          </p:cNvPicPr>
          <p:nvPr/>
        </p:nvPicPr>
        <p:blipFill rotWithShape="1">
          <a:blip r:embed="rId5" cstate="screen">
            <a:extLst>
              <a:ext uri="{28A0092B-C50C-407E-A947-70E740481C1C}">
                <a14:useLocalDpi xmlns:a14="http://schemas.microsoft.com/office/drawing/2010/main"/>
              </a:ext>
            </a:extLst>
          </a:blip>
          <a:srcRect/>
          <a:stretch/>
        </p:blipFill>
        <p:spPr>
          <a:xfrm>
            <a:off x="11547741" y="0"/>
            <a:ext cx="642672" cy="637729"/>
          </a:xfrm>
          <a:prstGeom prst="rect">
            <a:avLst/>
          </a:prstGeom>
          <a:solidFill>
            <a:schemeClr val="accent1">
              <a:lumMod val="20000"/>
              <a:lumOff val="80000"/>
            </a:schemeClr>
          </a:solidFill>
        </p:spPr>
      </p:pic>
      <p:sp>
        <p:nvSpPr>
          <p:cNvPr id="3" name="TextBox 2">
            <a:extLst>
              <a:ext uri="{FF2B5EF4-FFF2-40B4-BE49-F238E27FC236}">
                <a16:creationId xmlns:a16="http://schemas.microsoft.com/office/drawing/2014/main" id="{8F3D57A4-8909-823C-6827-4C956BF1B0A2}"/>
              </a:ext>
            </a:extLst>
          </p:cNvPr>
          <p:cNvSpPr txBox="1"/>
          <p:nvPr/>
        </p:nvSpPr>
        <p:spPr>
          <a:xfrm>
            <a:off x="11554580" y="111115"/>
            <a:ext cx="635833" cy="461665"/>
          </a:xfrm>
          <a:prstGeom prst="rect">
            <a:avLst/>
          </a:prstGeom>
          <a:noFill/>
        </p:spPr>
        <p:txBody>
          <a:bodyPr wrap="square">
            <a:spAutoFit/>
          </a:bodyPr>
          <a:lstStyle/>
          <a:p>
            <a:pPr algn="ctr"/>
            <a:r>
              <a:rPr lang="en-US" sz="2400">
                <a:solidFill>
                  <a:schemeClr val="bg1"/>
                </a:solidFill>
                <a:latin typeface="Lato Thin" panose="020F0502020204030203" pitchFamily="34" charset="0"/>
                <a:ea typeface="Lato Thin" panose="020F0502020204030203" pitchFamily="34" charset="0"/>
                <a:cs typeface="Lato Thin" panose="020F0502020204030203" pitchFamily="34" charset="0"/>
              </a:rPr>
              <a:t>3</a:t>
            </a:r>
          </a:p>
        </p:txBody>
      </p:sp>
    </p:spTree>
    <p:extLst>
      <p:ext uri="{BB962C8B-B14F-4D97-AF65-F5344CB8AC3E}">
        <p14:creationId xmlns:p14="http://schemas.microsoft.com/office/powerpoint/2010/main" val="2338237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2">
            <a:extLst>
              <a:ext uri="{FF2B5EF4-FFF2-40B4-BE49-F238E27FC236}">
                <a16:creationId xmlns:a16="http://schemas.microsoft.com/office/drawing/2014/main" id="{BC86DCCD-D3A0-4506-A815-62031F15E96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966787" y="1038880"/>
            <a:ext cx="5129213" cy="5133321"/>
          </a:xfrm>
        </p:spPr>
      </p:pic>
      <p:sp>
        <p:nvSpPr>
          <p:cNvPr id="31" name="TextBox 30">
            <a:extLst>
              <a:ext uri="{FF2B5EF4-FFF2-40B4-BE49-F238E27FC236}">
                <a16:creationId xmlns:a16="http://schemas.microsoft.com/office/drawing/2014/main" id="{316873AF-8202-3E9C-C1AE-F1D594905042}"/>
              </a:ext>
            </a:extLst>
          </p:cNvPr>
          <p:cNvSpPr txBox="1"/>
          <p:nvPr/>
        </p:nvSpPr>
        <p:spPr>
          <a:xfrm>
            <a:off x="1602790" y="2316010"/>
            <a:ext cx="3149392" cy="2605842"/>
          </a:xfrm>
          <a:prstGeom prst="rect">
            <a:avLst/>
          </a:prstGeom>
          <a:noFill/>
        </p:spPr>
        <p:txBody>
          <a:bodyPr wrap="square" rtlCol="0">
            <a:spAutoFit/>
          </a:bodyPr>
          <a:lstStyle/>
          <a:p>
            <a:pPr>
              <a:lnSpc>
                <a:spcPts val="2750"/>
              </a:lnSpc>
            </a:pPr>
            <a:r>
              <a:rPr lang="nl-NL" sz="3000" b="1">
                <a:solidFill>
                  <a:schemeClr val="bg1"/>
                </a:solidFill>
                <a:latin typeface="Lato" panose="020F0502020204030203" pitchFamily="34" charset="0"/>
                <a:ea typeface="Montserrat" charset="0"/>
                <a:cs typeface="Montserrat" charset="0"/>
              </a:rPr>
              <a:t>Nationale Technologie Strategie</a:t>
            </a:r>
          </a:p>
          <a:p>
            <a:pPr>
              <a:lnSpc>
                <a:spcPts val="2750"/>
              </a:lnSpc>
            </a:pPr>
            <a:endParaRPr lang="nl-NL" sz="3000" b="1">
              <a:solidFill>
                <a:schemeClr val="bg1"/>
              </a:solidFill>
              <a:latin typeface="Lato" panose="020F0502020204030203" pitchFamily="34" charset="0"/>
              <a:ea typeface="Montserrat" charset="0"/>
              <a:cs typeface="Montserrat" charset="0"/>
            </a:endParaRPr>
          </a:p>
          <a:p>
            <a:pPr>
              <a:lnSpc>
                <a:spcPts val="2750"/>
              </a:lnSpc>
            </a:pPr>
            <a:r>
              <a:rPr lang="nl-NL" sz="3000" b="1">
                <a:solidFill>
                  <a:schemeClr val="bg1"/>
                </a:solidFill>
                <a:latin typeface="Lato" panose="020F0502020204030203" pitchFamily="34" charset="0"/>
                <a:ea typeface="Montserrat" charset="0"/>
                <a:cs typeface="Montserrat" charset="0"/>
              </a:rPr>
              <a:t>Actieagenda voor AI &amp; Data en Cybersecurity</a:t>
            </a:r>
          </a:p>
        </p:txBody>
      </p:sp>
      <p:sp>
        <p:nvSpPr>
          <p:cNvPr id="68" name="Rectangle 67">
            <a:extLst>
              <a:ext uri="{FF2B5EF4-FFF2-40B4-BE49-F238E27FC236}">
                <a16:creationId xmlns:a16="http://schemas.microsoft.com/office/drawing/2014/main" id="{ECA81C4D-B5C7-54E7-EC6A-DA675D2F018B}"/>
              </a:ext>
            </a:extLst>
          </p:cNvPr>
          <p:cNvSpPr/>
          <p:nvPr/>
        </p:nvSpPr>
        <p:spPr>
          <a:xfrm rot="2700000">
            <a:off x="773668" y="2449708"/>
            <a:ext cx="298341" cy="298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900"/>
          </a:p>
        </p:txBody>
      </p:sp>
      <p:grpSp>
        <p:nvGrpSpPr>
          <p:cNvPr id="9" name="Group 8">
            <a:extLst>
              <a:ext uri="{FF2B5EF4-FFF2-40B4-BE49-F238E27FC236}">
                <a16:creationId xmlns:a16="http://schemas.microsoft.com/office/drawing/2014/main" id="{C6357FF8-83CD-C6DA-D108-B112CE383078}"/>
              </a:ext>
            </a:extLst>
          </p:cNvPr>
          <p:cNvGrpSpPr/>
          <p:nvPr/>
        </p:nvGrpSpPr>
        <p:grpSpPr>
          <a:xfrm>
            <a:off x="6512281" y="633205"/>
            <a:ext cx="4908686" cy="661853"/>
            <a:chOff x="14509923" y="1882016"/>
            <a:chExt cx="7937327" cy="1323706"/>
          </a:xfrm>
        </p:grpSpPr>
        <p:pic>
          <p:nvPicPr>
            <p:cNvPr id="11" name="Picture 10">
              <a:extLst>
                <a:ext uri="{FF2B5EF4-FFF2-40B4-BE49-F238E27FC236}">
                  <a16:creationId xmlns:a16="http://schemas.microsoft.com/office/drawing/2014/main" id="{737E626C-A94E-B34A-A6A0-745E91C32ED1}"/>
                </a:ext>
              </a:extLst>
            </p:cNvPr>
            <p:cNvPicPr>
              <a:picLocks/>
            </p:cNvPicPr>
            <p:nvPr/>
          </p:nvPicPr>
          <p:blipFill>
            <a:blip r:embed="rId4" cstate="print"/>
            <a:stretch>
              <a:fillRect/>
            </a:stretch>
          </p:blipFill>
          <p:spPr>
            <a:xfrm>
              <a:off x="14509923" y="1882508"/>
              <a:ext cx="436589" cy="540000"/>
            </a:xfrm>
            <a:prstGeom prst="rect">
              <a:avLst/>
            </a:prstGeom>
          </p:spPr>
        </p:pic>
        <p:sp>
          <p:nvSpPr>
            <p:cNvPr id="12" name="TextBox 11">
              <a:extLst>
                <a:ext uri="{FF2B5EF4-FFF2-40B4-BE49-F238E27FC236}">
                  <a16:creationId xmlns:a16="http://schemas.microsoft.com/office/drawing/2014/main" id="{E9DC7886-55C9-52FA-4DE7-981B32504A28}"/>
                </a:ext>
              </a:extLst>
            </p:cNvPr>
            <p:cNvSpPr txBox="1"/>
            <p:nvPr/>
          </p:nvSpPr>
          <p:spPr>
            <a:xfrm>
              <a:off x="15544162" y="1882016"/>
              <a:ext cx="6140181" cy="677108"/>
            </a:xfrm>
            <a:prstGeom prst="rect">
              <a:avLst/>
            </a:prstGeom>
            <a:noFill/>
          </p:spPr>
          <p:txBody>
            <a:bodyPr wrap="square" rtlCol="0">
              <a:spAutoFit/>
            </a:bodyPr>
            <a:lstStyle/>
            <a:p>
              <a:r>
                <a:rPr lang="nl-NL" sz="1600" b="1">
                  <a:solidFill>
                    <a:srgbClr val="00B0F0"/>
                  </a:solidFill>
                  <a:latin typeface="Lato" panose="020F0502020204030203" pitchFamily="34" charset="0"/>
                  <a:ea typeface="Montserrat" charset="0"/>
                  <a:cs typeface="Montserrat" charset="0"/>
                </a:rPr>
                <a:t>Nationale Technologie Strategie (NTS)</a:t>
              </a:r>
            </a:p>
          </p:txBody>
        </p:sp>
        <p:sp>
          <p:nvSpPr>
            <p:cNvPr id="13" name="TextBox 12">
              <a:extLst>
                <a:ext uri="{FF2B5EF4-FFF2-40B4-BE49-F238E27FC236}">
                  <a16:creationId xmlns:a16="http://schemas.microsoft.com/office/drawing/2014/main" id="{4B239CBD-A35B-6039-C207-5319BB5C4A7B}"/>
                </a:ext>
              </a:extLst>
            </p:cNvPr>
            <p:cNvSpPr txBox="1"/>
            <p:nvPr/>
          </p:nvSpPr>
          <p:spPr>
            <a:xfrm>
              <a:off x="15544162" y="2540026"/>
              <a:ext cx="6903088" cy="665696"/>
            </a:xfrm>
            <a:prstGeom prst="rect">
              <a:avLst/>
            </a:prstGeom>
            <a:noFill/>
          </p:spPr>
          <p:txBody>
            <a:bodyPr wrap="square" rtlCol="0">
              <a:spAutoFit/>
            </a:bodyPr>
            <a:lstStyle/>
            <a:p>
              <a:pPr algn="just">
                <a:lnSpc>
                  <a:spcPct val="150000"/>
                </a:lnSpc>
              </a:pPr>
              <a:endParaRPr lang="nl-NL" sz="1200">
                <a:highlight>
                  <a:srgbClr val="FFFF00"/>
                </a:highlight>
                <a:latin typeface="Lato" panose="020F0502020204030203" pitchFamily="34" charset="0"/>
                <a:ea typeface="Montserrat Light" charset="0"/>
                <a:cs typeface="Montserrat Light" charset="0"/>
              </a:endParaRPr>
            </a:p>
          </p:txBody>
        </p:sp>
      </p:grpSp>
      <p:grpSp>
        <p:nvGrpSpPr>
          <p:cNvPr id="14" name="Group 13">
            <a:extLst>
              <a:ext uri="{FF2B5EF4-FFF2-40B4-BE49-F238E27FC236}">
                <a16:creationId xmlns:a16="http://schemas.microsoft.com/office/drawing/2014/main" id="{2F032805-5C83-E49D-60E1-940DC2A413E6}"/>
              </a:ext>
            </a:extLst>
          </p:cNvPr>
          <p:cNvGrpSpPr/>
          <p:nvPr/>
        </p:nvGrpSpPr>
        <p:grpSpPr>
          <a:xfrm>
            <a:off x="6512282" y="1686459"/>
            <a:ext cx="5514618" cy="1653815"/>
            <a:chOff x="14509923" y="1712543"/>
            <a:chExt cx="8917116" cy="3307630"/>
          </a:xfrm>
        </p:grpSpPr>
        <p:pic>
          <p:nvPicPr>
            <p:cNvPr id="15" name="Picture 14">
              <a:extLst>
                <a:ext uri="{FF2B5EF4-FFF2-40B4-BE49-F238E27FC236}">
                  <a16:creationId xmlns:a16="http://schemas.microsoft.com/office/drawing/2014/main" id="{C922C460-275F-25C2-D6E0-2A5758341DD8}"/>
                </a:ext>
              </a:extLst>
            </p:cNvPr>
            <p:cNvPicPr>
              <a:picLocks/>
            </p:cNvPicPr>
            <p:nvPr/>
          </p:nvPicPr>
          <p:blipFill>
            <a:blip r:embed="rId4" cstate="print"/>
            <a:stretch>
              <a:fillRect/>
            </a:stretch>
          </p:blipFill>
          <p:spPr>
            <a:xfrm>
              <a:off x="14509923" y="1882508"/>
              <a:ext cx="436589" cy="540000"/>
            </a:xfrm>
            <a:prstGeom prst="rect">
              <a:avLst/>
            </a:prstGeom>
          </p:spPr>
        </p:pic>
        <p:sp>
          <p:nvSpPr>
            <p:cNvPr id="16" name="TextBox 15">
              <a:extLst>
                <a:ext uri="{FF2B5EF4-FFF2-40B4-BE49-F238E27FC236}">
                  <a16:creationId xmlns:a16="http://schemas.microsoft.com/office/drawing/2014/main" id="{A4182FAB-B34F-BEE5-5B3E-42118160C614}"/>
                </a:ext>
              </a:extLst>
            </p:cNvPr>
            <p:cNvSpPr txBox="1"/>
            <p:nvPr/>
          </p:nvSpPr>
          <p:spPr>
            <a:xfrm>
              <a:off x="15544160" y="1712543"/>
              <a:ext cx="7882879" cy="1169550"/>
            </a:xfrm>
            <a:prstGeom prst="rect">
              <a:avLst/>
            </a:prstGeom>
            <a:noFill/>
          </p:spPr>
          <p:txBody>
            <a:bodyPr wrap="square" rtlCol="0">
              <a:spAutoFit/>
            </a:bodyPr>
            <a:lstStyle/>
            <a:p>
              <a:r>
                <a:rPr lang="nl-NL" sz="1600" b="1">
                  <a:solidFill>
                    <a:srgbClr val="00B0F0"/>
                  </a:solidFill>
                  <a:latin typeface="Lato" panose="020F0502020204030203" pitchFamily="34" charset="0"/>
                  <a:ea typeface="Montserrat" charset="0"/>
                  <a:cs typeface="Montserrat" charset="0"/>
                </a:rPr>
                <a:t>10 Actieagenda’s op 10 technologieën, waarvan 2 door KIA Digitalisering, gaan vorm geven aan NTS</a:t>
              </a:r>
              <a:endParaRPr lang="nl-NL" sz="1200" b="1">
                <a:solidFill>
                  <a:srgbClr val="00B0F0"/>
                </a:solidFill>
                <a:latin typeface="Lato" panose="020F0502020204030203" pitchFamily="34" charset="0"/>
                <a:ea typeface="Montserrat" charset="0"/>
                <a:cs typeface="Montserrat" charset="0"/>
              </a:endParaRPr>
            </a:p>
          </p:txBody>
        </p:sp>
        <p:sp>
          <p:nvSpPr>
            <p:cNvPr id="17" name="TextBox 16">
              <a:extLst>
                <a:ext uri="{FF2B5EF4-FFF2-40B4-BE49-F238E27FC236}">
                  <a16:creationId xmlns:a16="http://schemas.microsoft.com/office/drawing/2014/main" id="{2456A954-2785-DD96-D3BF-78577501B787}"/>
                </a:ext>
              </a:extLst>
            </p:cNvPr>
            <p:cNvSpPr txBox="1"/>
            <p:nvPr/>
          </p:nvSpPr>
          <p:spPr>
            <a:xfrm>
              <a:off x="15544159" y="2942551"/>
              <a:ext cx="7561810" cy="2077622"/>
            </a:xfrm>
            <a:prstGeom prst="rect">
              <a:avLst/>
            </a:prstGeom>
            <a:noFill/>
          </p:spPr>
          <p:txBody>
            <a:bodyPr wrap="square" rtlCol="0">
              <a:spAutoFit/>
            </a:bodyPr>
            <a:lstStyle/>
            <a:p>
              <a:pPr algn="just">
                <a:lnSpc>
                  <a:spcPts val="1500"/>
                </a:lnSpc>
              </a:pPr>
              <a:r>
                <a:rPr lang="nl-NL" sz="1200">
                  <a:latin typeface="Lato" panose="020F0502020204030203" pitchFamily="34" charset="0"/>
                  <a:ea typeface="Montserrat Light" charset="0"/>
                  <a:cs typeface="Montserrat Light" charset="0"/>
                </a:rPr>
                <a:t>In het Regeerprogramma staat dat voor de 10 technologieën uit de NTS actieagenda’s worden opgesteld. De KIA Digitalisering is verantwoordelijk voor de programmering op de actieagenda’s voor de sleuteltechnologieën </a:t>
              </a:r>
              <a:r>
                <a:rPr lang="nl-NL" sz="1200" i="1">
                  <a:latin typeface="Lato" panose="020F0502020204030203" pitchFamily="34" charset="0"/>
                  <a:ea typeface="Montserrat Light" charset="0"/>
                  <a:cs typeface="Montserrat Light" charset="0"/>
                </a:rPr>
                <a:t>AI &amp; data </a:t>
              </a:r>
              <a:r>
                <a:rPr lang="nl-NL" sz="1200">
                  <a:latin typeface="Lato" panose="020F0502020204030203" pitchFamily="34" charset="0"/>
                  <a:ea typeface="Montserrat Light" charset="0"/>
                  <a:cs typeface="Montserrat Light" charset="0"/>
                </a:rPr>
                <a:t>en </a:t>
              </a:r>
              <a:r>
                <a:rPr lang="nl-NL" sz="1200" i="1">
                  <a:latin typeface="Lato" panose="020F0502020204030203" pitchFamily="34" charset="0"/>
                  <a:ea typeface="Montserrat Light" charset="0"/>
                  <a:cs typeface="Montserrat Light" charset="0"/>
                </a:rPr>
                <a:t>Cybersecurity in zgn. Strategisch Publiek Private Innovatie Programma’s (</a:t>
              </a:r>
              <a:r>
                <a:rPr lang="nl-NL" sz="1200" i="1" err="1">
                  <a:latin typeface="Lato" panose="020F0502020204030203" pitchFamily="34" charset="0"/>
                  <a:ea typeface="Montserrat Light" charset="0"/>
                  <a:cs typeface="Montserrat Light" charset="0"/>
                </a:rPr>
                <a:t>SPPIP’s</a:t>
              </a:r>
              <a:r>
                <a:rPr lang="nl-NL" sz="1200" i="1">
                  <a:latin typeface="Lato" panose="020F0502020204030203" pitchFamily="34" charset="0"/>
                  <a:ea typeface="Montserrat Light" charset="0"/>
                  <a:cs typeface="Montserrat Light" charset="0"/>
                </a:rPr>
                <a:t>).</a:t>
              </a:r>
              <a:endParaRPr lang="nl-NL" sz="1200">
                <a:latin typeface="Lato" panose="020F0502020204030203" pitchFamily="34" charset="0"/>
                <a:ea typeface="Montserrat Light" charset="0"/>
                <a:cs typeface="Montserrat Light" charset="0"/>
              </a:endParaRPr>
            </a:p>
          </p:txBody>
        </p:sp>
      </p:grpSp>
      <p:grpSp>
        <p:nvGrpSpPr>
          <p:cNvPr id="18" name="Group 17">
            <a:extLst>
              <a:ext uri="{FF2B5EF4-FFF2-40B4-BE49-F238E27FC236}">
                <a16:creationId xmlns:a16="http://schemas.microsoft.com/office/drawing/2014/main" id="{B0AFE278-5102-5CF3-22A2-4B36A7054671}"/>
              </a:ext>
            </a:extLst>
          </p:cNvPr>
          <p:cNvGrpSpPr/>
          <p:nvPr/>
        </p:nvGrpSpPr>
        <p:grpSpPr>
          <a:xfrm>
            <a:off x="6512281" y="3319004"/>
            <a:ext cx="5316067" cy="1795996"/>
            <a:chOff x="14509923" y="1674656"/>
            <a:chExt cx="8596061" cy="3591992"/>
          </a:xfrm>
        </p:grpSpPr>
        <p:pic>
          <p:nvPicPr>
            <p:cNvPr id="19" name="Picture 18">
              <a:extLst>
                <a:ext uri="{FF2B5EF4-FFF2-40B4-BE49-F238E27FC236}">
                  <a16:creationId xmlns:a16="http://schemas.microsoft.com/office/drawing/2014/main" id="{2483ADA4-A38C-DB7A-84EA-2DFC43D8EBA5}"/>
                </a:ext>
              </a:extLst>
            </p:cNvPr>
            <p:cNvPicPr>
              <a:picLocks/>
            </p:cNvPicPr>
            <p:nvPr/>
          </p:nvPicPr>
          <p:blipFill>
            <a:blip r:embed="rId4" cstate="print"/>
            <a:stretch>
              <a:fillRect/>
            </a:stretch>
          </p:blipFill>
          <p:spPr>
            <a:xfrm>
              <a:off x="14509923" y="1882508"/>
              <a:ext cx="436589" cy="540000"/>
            </a:xfrm>
            <a:prstGeom prst="rect">
              <a:avLst/>
            </a:prstGeom>
          </p:spPr>
        </p:pic>
        <p:sp>
          <p:nvSpPr>
            <p:cNvPr id="20" name="TextBox 19">
              <a:extLst>
                <a:ext uri="{FF2B5EF4-FFF2-40B4-BE49-F238E27FC236}">
                  <a16:creationId xmlns:a16="http://schemas.microsoft.com/office/drawing/2014/main" id="{7F19D1A7-A111-5105-6AA4-3C311A73846D}"/>
                </a:ext>
              </a:extLst>
            </p:cNvPr>
            <p:cNvSpPr txBox="1"/>
            <p:nvPr/>
          </p:nvSpPr>
          <p:spPr>
            <a:xfrm>
              <a:off x="15544160" y="1674656"/>
              <a:ext cx="7561824" cy="1169550"/>
            </a:xfrm>
            <a:prstGeom prst="rect">
              <a:avLst/>
            </a:prstGeom>
            <a:noFill/>
          </p:spPr>
          <p:txBody>
            <a:bodyPr wrap="square" rtlCol="0">
              <a:spAutoFit/>
            </a:bodyPr>
            <a:lstStyle/>
            <a:p>
              <a:r>
                <a:rPr lang="nl-NL" sz="1600" b="1">
                  <a:solidFill>
                    <a:srgbClr val="00B0F0"/>
                  </a:solidFill>
                  <a:latin typeface="Lato" panose="020F0502020204030203" pitchFamily="34" charset="0"/>
                  <a:ea typeface="Montserrat" charset="0"/>
                  <a:cs typeface="Montserrat" charset="0"/>
                </a:rPr>
                <a:t>Actieagenda’s versterken innovatie-ecosystemen van strategische technologieën o.b.v. analyse</a:t>
              </a:r>
            </a:p>
          </p:txBody>
        </p:sp>
        <p:sp>
          <p:nvSpPr>
            <p:cNvPr id="21" name="TextBox 20">
              <a:extLst>
                <a:ext uri="{FF2B5EF4-FFF2-40B4-BE49-F238E27FC236}">
                  <a16:creationId xmlns:a16="http://schemas.microsoft.com/office/drawing/2014/main" id="{B7328B7A-57FB-49E0-0FA6-7582682E66EA}"/>
                </a:ext>
              </a:extLst>
            </p:cNvPr>
            <p:cNvSpPr txBox="1"/>
            <p:nvPr/>
          </p:nvSpPr>
          <p:spPr>
            <a:xfrm>
              <a:off x="15544160" y="2865990"/>
              <a:ext cx="7561811" cy="2400658"/>
            </a:xfrm>
            <a:prstGeom prst="rect">
              <a:avLst/>
            </a:prstGeom>
            <a:noFill/>
          </p:spPr>
          <p:txBody>
            <a:bodyPr wrap="square" rtlCol="0">
              <a:spAutoFit/>
            </a:bodyPr>
            <a:lstStyle/>
            <a:p>
              <a:pPr marL="171450" indent="-171450" algn="just">
                <a:buClr>
                  <a:srgbClr val="53B5FF"/>
                </a:buClr>
                <a:buFont typeface="Wingdings" panose="05000000000000000000" pitchFamily="2" charset="2"/>
                <a:buChar char="§"/>
              </a:pPr>
              <a:r>
                <a:rPr lang="nl-NL" sz="1200">
                  <a:latin typeface="Lato" panose="020F0502020204030203" pitchFamily="34" charset="0"/>
                  <a:ea typeface="Montserrat Light" charset="0"/>
                  <a:cs typeface="Montserrat Light" charset="0"/>
                </a:rPr>
                <a:t>Analyse van het innovatie-ecosysteem van de strategische technologie</a:t>
              </a:r>
            </a:p>
            <a:p>
              <a:pPr marL="171450" indent="-171450" algn="just">
                <a:buClr>
                  <a:srgbClr val="53B5FF"/>
                </a:buClr>
                <a:buFont typeface="Wingdings" panose="05000000000000000000" pitchFamily="2" charset="2"/>
                <a:buChar char="§"/>
              </a:pPr>
              <a:r>
                <a:rPr lang="nl-NL" sz="1200">
                  <a:latin typeface="Lato" panose="020F0502020204030203" pitchFamily="34" charset="0"/>
                  <a:ea typeface="Montserrat Light" charset="0"/>
                  <a:cs typeface="Montserrat Light" charset="0"/>
                </a:rPr>
                <a:t>Analyse van sterktes, zwaktes, kansen en bedreigingen voor een sterker innovatie-ecosysteem in Nederland</a:t>
              </a:r>
            </a:p>
            <a:p>
              <a:pPr marL="171450" indent="-171450" algn="just">
                <a:buClr>
                  <a:srgbClr val="53B5FF"/>
                </a:buClr>
                <a:buFont typeface="Wingdings" panose="05000000000000000000" pitchFamily="2" charset="2"/>
                <a:buChar char="§"/>
              </a:pPr>
              <a:r>
                <a:rPr lang="nl-NL" sz="1200">
                  <a:latin typeface="Lato" panose="020F0502020204030203" pitchFamily="34" charset="0"/>
                  <a:ea typeface="Montserrat Light" charset="0"/>
                  <a:cs typeface="Montserrat Light" charset="0"/>
                </a:rPr>
                <a:t>Analyse van de benodigde nieuwe R&amp;D&amp;I-acties, zoals </a:t>
              </a:r>
              <a:r>
                <a:rPr lang="nl-NL" sz="1200" err="1">
                  <a:latin typeface="Lato" panose="020F0502020204030203" pitchFamily="34" charset="0"/>
                  <a:ea typeface="Montserrat Light" charset="0"/>
                  <a:cs typeface="Montserrat Light" charset="0"/>
                </a:rPr>
                <a:t>moonshots</a:t>
              </a:r>
              <a:r>
                <a:rPr lang="nl-NL" sz="1200">
                  <a:latin typeface="Lato" panose="020F0502020204030203" pitchFamily="34" charset="0"/>
                  <a:ea typeface="Montserrat Light" charset="0"/>
                  <a:cs typeface="Montserrat Light" charset="0"/>
                </a:rPr>
                <a:t> en doorbraakprojecten, en overige acties</a:t>
              </a:r>
            </a:p>
          </p:txBody>
        </p:sp>
      </p:grpSp>
      <p:pic>
        <p:nvPicPr>
          <p:cNvPr id="22" name="Picture Placeholder 5">
            <a:extLst>
              <a:ext uri="{FF2B5EF4-FFF2-40B4-BE49-F238E27FC236}">
                <a16:creationId xmlns:a16="http://schemas.microsoft.com/office/drawing/2014/main" id="{04B48358-8826-5800-5E53-452843A14D2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547741" y="0"/>
            <a:ext cx="642672" cy="637729"/>
          </a:xfrm>
          <a:prstGeom prst="rect">
            <a:avLst/>
          </a:prstGeom>
          <a:solidFill>
            <a:schemeClr val="accent1">
              <a:lumMod val="20000"/>
              <a:lumOff val="80000"/>
            </a:schemeClr>
          </a:solidFill>
        </p:spPr>
      </p:pic>
      <p:sp>
        <p:nvSpPr>
          <p:cNvPr id="23" name="TextBox 22">
            <a:extLst>
              <a:ext uri="{FF2B5EF4-FFF2-40B4-BE49-F238E27FC236}">
                <a16:creationId xmlns:a16="http://schemas.microsoft.com/office/drawing/2014/main" id="{29730AB9-8664-1AA7-462D-96A20B6E27BE}"/>
              </a:ext>
            </a:extLst>
          </p:cNvPr>
          <p:cNvSpPr txBox="1"/>
          <p:nvPr/>
        </p:nvSpPr>
        <p:spPr>
          <a:xfrm>
            <a:off x="11554580" y="111115"/>
            <a:ext cx="635833" cy="461665"/>
          </a:xfrm>
          <a:prstGeom prst="rect">
            <a:avLst/>
          </a:prstGeom>
          <a:noFill/>
        </p:spPr>
        <p:txBody>
          <a:bodyPr wrap="square">
            <a:spAutoFit/>
          </a:bodyPr>
          <a:lstStyle/>
          <a:p>
            <a:pPr algn="ctr"/>
            <a:r>
              <a:rPr lang="en-US" sz="2400">
                <a:solidFill>
                  <a:schemeClr val="bg1"/>
                </a:solidFill>
                <a:latin typeface="Lato Thin" panose="020F0502020204030203" pitchFamily="34" charset="0"/>
                <a:ea typeface="Lato Thin" panose="020F0502020204030203" pitchFamily="34" charset="0"/>
                <a:cs typeface="Lato Thin" panose="020F0502020204030203" pitchFamily="34" charset="0"/>
              </a:rPr>
              <a:t>4</a:t>
            </a:r>
          </a:p>
        </p:txBody>
      </p:sp>
      <p:grpSp>
        <p:nvGrpSpPr>
          <p:cNvPr id="24" name="Group 23">
            <a:extLst>
              <a:ext uri="{FF2B5EF4-FFF2-40B4-BE49-F238E27FC236}">
                <a16:creationId xmlns:a16="http://schemas.microsoft.com/office/drawing/2014/main" id="{CB409CF6-E644-2B2C-3890-1C2819391B53}"/>
              </a:ext>
            </a:extLst>
          </p:cNvPr>
          <p:cNvGrpSpPr/>
          <p:nvPr/>
        </p:nvGrpSpPr>
        <p:grpSpPr>
          <a:xfrm>
            <a:off x="6512282" y="5152419"/>
            <a:ext cx="5316058" cy="1629853"/>
            <a:chOff x="14509923" y="2274984"/>
            <a:chExt cx="8596046" cy="3259704"/>
          </a:xfrm>
        </p:grpSpPr>
        <p:pic>
          <p:nvPicPr>
            <p:cNvPr id="25" name="Picture 24">
              <a:extLst>
                <a:ext uri="{FF2B5EF4-FFF2-40B4-BE49-F238E27FC236}">
                  <a16:creationId xmlns:a16="http://schemas.microsoft.com/office/drawing/2014/main" id="{2D226F46-5019-0588-59B7-02537AE5B7CC}"/>
                </a:ext>
              </a:extLst>
            </p:cNvPr>
            <p:cNvPicPr>
              <a:picLocks/>
            </p:cNvPicPr>
            <p:nvPr/>
          </p:nvPicPr>
          <p:blipFill>
            <a:blip r:embed="rId4" cstate="print"/>
            <a:stretch>
              <a:fillRect/>
            </a:stretch>
          </p:blipFill>
          <p:spPr>
            <a:xfrm>
              <a:off x="14509923" y="2427481"/>
              <a:ext cx="436589" cy="540000"/>
            </a:xfrm>
            <a:prstGeom prst="rect">
              <a:avLst/>
            </a:prstGeom>
          </p:spPr>
        </p:pic>
        <p:sp>
          <p:nvSpPr>
            <p:cNvPr id="26" name="TextBox 25">
              <a:extLst>
                <a:ext uri="{FF2B5EF4-FFF2-40B4-BE49-F238E27FC236}">
                  <a16:creationId xmlns:a16="http://schemas.microsoft.com/office/drawing/2014/main" id="{75BCCE89-E345-3A47-BE45-1FD6DE3832A5}"/>
                </a:ext>
              </a:extLst>
            </p:cNvPr>
            <p:cNvSpPr txBox="1"/>
            <p:nvPr/>
          </p:nvSpPr>
          <p:spPr>
            <a:xfrm>
              <a:off x="15544160" y="2274984"/>
              <a:ext cx="7561809" cy="1169549"/>
            </a:xfrm>
            <a:prstGeom prst="rect">
              <a:avLst/>
            </a:prstGeom>
            <a:noFill/>
          </p:spPr>
          <p:txBody>
            <a:bodyPr wrap="square" rtlCol="0">
              <a:spAutoFit/>
            </a:bodyPr>
            <a:lstStyle/>
            <a:p>
              <a:r>
                <a:rPr lang="nl-NL" sz="1600" b="1">
                  <a:solidFill>
                    <a:srgbClr val="00B0F0"/>
                  </a:solidFill>
                  <a:latin typeface="Lato" panose="020F0502020204030203" pitchFamily="34" charset="0"/>
                  <a:ea typeface="Montserrat" charset="0"/>
                  <a:cs typeface="Montserrat" charset="0"/>
                </a:rPr>
                <a:t>Uitvoering actieagenda’s door KIA Digitalisering / Topsector ICT met bestaande coalities</a:t>
              </a:r>
            </a:p>
          </p:txBody>
        </p:sp>
        <p:sp>
          <p:nvSpPr>
            <p:cNvPr id="27" name="TextBox 26">
              <a:extLst>
                <a:ext uri="{FF2B5EF4-FFF2-40B4-BE49-F238E27FC236}">
                  <a16:creationId xmlns:a16="http://schemas.microsoft.com/office/drawing/2014/main" id="{7617C672-CFF6-A5C4-94A9-272BAC557884}"/>
                </a:ext>
              </a:extLst>
            </p:cNvPr>
            <p:cNvSpPr txBox="1"/>
            <p:nvPr/>
          </p:nvSpPr>
          <p:spPr>
            <a:xfrm>
              <a:off x="15544162" y="3457067"/>
              <a:ext cx="7561807" cy="2077621"/>
            </a:xfrm>
            <a:prstGeom prst="rect">
              <a:avLst/>
            </a:prstGeom>
            <a:noFill/>
          </p:spPr>
          <p:txBody>
            <a:bodyPr wrap="square" rtlCol="0">
              <a:spAutoFit/>
            </a:bodyPr>
            <a:lstStyle/>
            <a:p>
              <a:pPr algn="just">
                <a:lnSpc>
                  <a:spcPts val="1500"/>
                </a:lnSpc>
              </a:pPr>
              <a:r>
                <a:rPr lang="nl-NL" sz="1200">
                  <a:latin typeface="Lato" panose="020F0502020204030203" pitchFamily="34" charset="0"/>
                  <a:ea typeface="Montserrat Light" charset="0"/>
                  <a:cs typeface="Montserrat Light" charset="0"/>
                </a:rPr>
                <a:t>De uitvoering van de actieagenda’s vindt plaats door de sector in samenwerking met de overheid en PPS-coalities, zoals AIC4NL, </a:t>
              </a:r>
              <a:r>
                <a:rPr lang="nl-NL" sz="1200" err="1">
                  <a:latin typeface="Lato" panose="020F0502020204030203" pitchFamily="34" charset="0"/>
                  <a:ea typeface="Montserrat Light" charset="0"/>
                  <a:cs typeface="Montserrat Light" charset="0"/>
                </a:rPr>
                <a:t>CoE</a:t>
              </a:r>
              <a:r>
                <a:rPr lang="nl-NL" sz="1200">
                  <a:latin typeface="Lato" panose="020F0502020204030203" pitchFamily="34" charset="0"/>
                  <a:ea typeface="Montserrat Light" charset="0"/>
                  <a:cs typeface="Montserrat Light" charset="0"/>
                </a:rPr>
                <a:t> DSC en </a:t>
              </a:r>
              <a:r>
                <a:rPr lang="nl-NL" sz="1200" err="1">
                  <a:latin typeface="Lato" panose="020F0502020204030203" pitchFamily="34" charset="0"/>
                  <a:ea typeface="Montserrat Light" charset="0"/>
                  <a:cs typeface="Montserrat Light" charset="0"/>
                </a:rPr>
                <a:t>dcypher</a:t>
              </a:r>
              <a:r>
                <a:rPr lang="nl-NL" sz="1200">
                  <a:latin typeface="Lato" panose="020F0502020204030203" pitchFamily="34" charset="0"/>
                  <a:ea typeface="Montserrat Light" charset="0"/>
                  <a:cs typeface="Montserrat Light" charset="0"/>
                </a:rPr>
                <a:t>. Met deze partijen samen wordt vanuit KIA Digitalisering gebouwd aan </a:t>
              </a:r>
              <a:r>
                <a:rPr lang="nl-NL" sz="1200" i="1">
                  <a:latin typeface="Lato" panose="020F0502020204030203" pitchFamily="34" charset="0"/>
                  <a:ea typeface="Montserrat Light" charset="0"/>
                  <a:cs typeface="Montserrat Light" charset="0"/>
                </a:rPr>
                <a:t>Strategisch Privaat Publiek Samenwerkingsverbanden voor Innovatie (SPPSI).</a:t>
              </a:r>
            </a:p>
          </p:txBody>
        </p:sp>
      </p:grpSp>
      <p:sp>
        <p:nvSpPr>
          <p:cNvPr id="28" name="TextBox 27">
            <a:extLst>
              <a:ext uri="{FF2B5EF4-FFF2-40B4-BE49-F238E27FC236}">
                <a16:creationId xmlns:a16="http://schemas.microsoft.com/office/drawing/2014/main" id="{ADF7EFD6-3BE0-2D41-7AE7-AD2B299D6091}"/>
              </a:ext>
            </a:extLst>
          </p:cNvPr>
          <p:cNvSpPr txBox="1"/>
          <p:nvPr/>
        </p:nvSpPr>
        <p:spPr>
          <a:xfrm>
            <a:off x="7151878" y="957356"/>
            <a:ext cx="4676463" cy="663900"/>
          </a:xfrm>
          <a:prstGeom prst="rect">
            <a:avLst/>
          </a:prstGeom>
          <a:noFill/>
        </p:spPr>
        <p:txBody>
          <a:bodyPr wrap="square">
            <a:spAutoFit/>
          </a:bodyPr>
          <a:lstStyle/>
          <a:p>
            <a:pPr algn="just">
              <a:lnSpc>
                <a:spcPts val="1500"/>
              </a:lnSpc>
            </a:pPr>
            <a:r>
              <a:rPr lang="nl-NL" sz="1200">
                <a:latin typeface="Lato" panose="020F0502020204030203" pitchFamily="34" charset="0"/>
                <a:ea typeface="Lato" panose="020F0502020204030203" pitchFamily="34" charset="0"/>
                <a:cs typeface="Lato" panose="020F0502020204030203" pitchFamily="34" charset="0"/>
              </a:rPr>
              <a:t>Identificeert en prioriteert sleuteltechnologieën waar het Nederlandse kennisveld en bedrijfsleven een positieve impact mee kan maken en waarop een unieke Nederlandse positie mogelijk is.</a:t>
            </a:r>
          </a:p>
        </p:txBody>
      </p:sp>
    </p:spTree>
    <p:extLst>
      <p:ext uri="{BB962C8B-B14F-4D97-AF65-F5344CB8AC3E}">
        <p14:creationId xmlns:p14="http://schemas.microsoft.com/office/powerpoint/2010/main" val="3924558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D7B107-DE36-42DF-8AE7-C285FEA26E3B}"/>
              </a:ext>
            </a:extLst>
          </p:cNvPr>
          <p:cNvSpPr txBox="1"/>
          <p:nvPr/>
        </p:nvSpPr>
        <p:spPr>
          <a:xfrm>
            <a:off x="1083412" y="1488372"/>
            <a:ext cx="9783731" cy="5601918"/>
          </a:xfrm>
          <a:prstGeom prst="rect">
            <a:avLst/>
          </a:prstGeom>
          <a:noFill/>
        </p:spPr>
        <p:txBody>
          <a:bodyPr wrap="square" rtlCol="0">
            <a:spAutoFit/>
          </a:bodyPr>
          <a:lstStyle/>
          <a:p>
            <a:pPr algn="just">
              <a:lnSpc>
                <a:spcPct val="150000"/>
              </a:lnSpc>
            </a:pPr>
            <a:r>
              <a:rPr lang="nl-NL" sz="2000" b="1" dirty="0">
                <a:solidFill>
                  <a:srgbClr val="53B5FF"/>
                </a:solidFill>
                <a:latin typeface="Lato" panose="020F0502020204030203" pitchFamily="34" charset="0"/>
              </a:rPr>
              <a:t>Scope actieagenda AI &amp; Data</a:t>
            </a:r>
          </a:p>
          <a:p>
            <a:pPr marL="171450" indent="-171450" algn="just">
              <a:lnSpc>
                <a:spcPct val="150000"/>
              </a:lnSpc>
              <a:buClr>
                <a:srgbClr val="53B5FF"/>
              </a:buClr>
              <a:buFont typeface="Wingdings" panose="05000000000000000000" pitchFamily="2" charset="2"/>
              <a:buChar char="§"/>
            </a:pPr>
            <a:r>
              <a:rPr lang="nl-NL" sz="1100" i="1" dirty="0">
                <a:latin typeface="Lato" panose="020F0502020204030203" pitchFamily="34" charset="0"/>
              </a:rPr>
              <a:t>AI</a:t>
            </a:r>
            <a:r>
              <a:rPr lang="nl-NL" sz="1100" dirty="0">
                <a:latin typeface="Lato" panose="020F0502020204030203" pitchFamily="34" charset="0"/>
              </a:rPr>
              <a:t> is een systeemtechnologie die erop gericht is om gedrag door machines te realiseren dat lijkt op natuurlijke intelligentie</a:t>
            </a:r>
          </a:p>
          <a:p>
            <a:pPr marL="171450" indent="-171450" algn="just">
              <a:lnSpc>
                <a:spcPct val="150000"/>
              </a:lnSpc>
              <a:buClr>
                <a:srgbClr val="53B5FF"/>
              </a:buClr>
              <a:buFont typeface="Wingdings" panose="05000000000000000000" pitchFamily="2" charset="2"/>
              <a:buChar char="§"/>
            </a:pPr>
            <a:r>
              <a:rPr lang="nl-NL" sz="1100" i="1" dirty="0">
                <a:latin typeface="Lato" panose="020F0502020204030203" pitchFamily="34" charset="0"/>
              </a:rPr>
              <a:t>Data </a:t>
            </a:r>
            <a:r>
              <a:rPr lang="nl-NL" sz="1100" i="1" dirty="0" err="1">
                <a:latin typeface="Lato" panose="020F0502020204030203" pitchFamily="34" charset="0"/>
              </a:rPr>
              <a:t>Science</a:t>
            </a:r>
            <a:r>
              <a:rPr lang="nl-NL" sz="1100" i="1" dirty="0">
                <a:latin typeface="Lato" panose="020F0502020204030203" pitchFamily="34" charset="0"/>
              </a:rPr>
              <a:t>, Data Analytics </a:t>
            </a:r>
            <a:r>
              <a:rPr lang="nl-NL" sz="1100" i="1" dirty="0" err="1">
                <a:latin typeface="Lato" panose="020F0502020204030203" pitchFamily="34" charset="0"/>
              </a:rPr>
              <a:t>and</a:t>
            </a:r>
            <a:r>
              <a:rPr lang="nl-NL" sz="1100" i="1" dirty="0">
                <a:latin typeface="Lato" panose="020F0502020204030203" pitchFamily="34" charset="0"/>
              </a:rPr>
              <a:t> Data </a:t>
            </a:r>
            <a:r>
              <a:rPr lang="nl-NL" sz="1100" i="1" dirty="0" err="1">
                <a:latin typeface="Lato" panose="020F0502020204030203" pitchFamily="34" charset="0"/>
              </a:rPr>
              <a:t>Spaces</a:t>
            </a:r>
            <a:r>
              <a:rPr lang="nl-NL" sz="1100" i="1" dirty="0">
                <a:latin typeface="Lato" panose="020F0502020204030203" pitchFamily="34" charset="0"/>
              </a:rPr>
              <a:t> </a:t>
            </a:r>
            <a:r>
              <a:rPr lang="nl-NL" sz="1100" dirty="0">
                <a:latin typeface="Lato" panose="020F0502020204030203" pitchFamily="34" charset="0"/>
              </a:rPr>
              <a:t>betreft alle aspecten van het verzamelen, beheren, ontsluiten, delen, verwerken en analyseren van data middels dataverwerkingstechnologieën om waarde te creëren</a:t>
            </a:r>
          </a:p>
          <a:p>
            <a:pPr algn="just">
              <a:lnSpc>
                <a:spcPct val="150000"/>
              </a:lnSpc>
              <a:buClr>
                <a:srgbClr val="53B5FF"/>
              </a:buClr>
            </a:pPr>
            <a:endParaRPr lang="nl-NL" sz="300" dirty="0">
              <a:latin typeface="Lato" panose="020F0502020204030203" pitchFamily="34" charset="0"/>
            </a:endParaRPr>
          </a:p>
          <a:p>
            <a:pPr algn="just">
              <a:lnSpc>
                <a:spcPct val="150000"/>
              </a:lnSpc>
              <a:buClr>
                <a:srgbClr val="53B5FF"/>
              </a:buClr>
            </a:pPr>
            <a:r>
              <a:rPr lang="nl-NL" sz="2000" b="1" dirty="0">
                <a:solidFill>
                  <a:srgbClr val="53B5FF"/>
                </a:solidFill>
                <a:latin typeface="Lato" panose="020F0502020204030203" pitchFamily="34" charset="0"/>
              </a:rPr>
              <a:t>Belangrijke relaties om te bewaken</a:t>
            </a:r>
          </a:p>
          <a:p>
            <a:pPr marL="171450" indent="-171450" algn="just">
              <a:lnSpc>
                <a:spcPct val="150000"/>
              </a:lnSpc>
              <a:buClr>
                <a:srgbClr val="53B5FF"/>
              </a:buClr>
              <a:buFont typeface="Wingdings" panose="05000000000000000000" pitchFamily="2" charset="2"/>
              <a:buChar char="§"/>
            </a:pPr>
            <a:r>
              <a:rPr lang="nl-NL" sz="1100" dirty="0">
                <a:latin typeface="Lato" panose="020F0502020204030203" pitchFamily="34" charset="0"/>
              </a:rPr>
              <a:t>De actieagenda heeft een relatie met de overige digitale en informatietechnologieën (</a:t>
            </a:r>
            <a:r>
              <a:rPr lang="nl-NL" sz="1100" dirty="0" err="1">
                <a:latin typeface="Lato" panose="020F0502020204030203" pitchFamily="34" charset="0"/>
              </a:rPr>
              <a:t>DIT’s</a:t>
            </a:r>
            <a:r>
              <a:rPr lang="nl-NL" sz="1100" dirty="0">
                <a:latin typeface="Lato" panose="020F0502020204030203" pitchFamily="34" charset="0"/>
              </a:rPr>
              <a:t>): (1) </a:t>
            </a:r>
            <a:r>
              <a:rPr lang="nl-NL" sz="1100" i="1" dirty="0">
                <a:latin typeface="Lato" panose="020F0502020204030203" pitchFamily="34" charset="0"/>
              </a:rPr>
              <a:t>Software Technologie &amp; Computing</a:t>
            </a:r>
            <a:r>
              <a:rPr lang="nl-NL" sz="1100" dirty="0">
                <a:latin typeface="Lato" panose="020F0502020204030203" pitchFamily="34" charset="0"/>
              </a:rPr>
              <a:t>, (2) </a:t>
            </a:r>
            <a:r>
              <a:rPr lang="nl-NL" sz="1100" i="1" dirty="0">
                <a:latin typeface="Lato" panose="020F0502020204030203" pitchFamily="34" charset="0"/>
              </a:rPr>
              <a:t>Digital Connectivity Technologies</a:t>
            </a:r>
            <a:r>
              <a:rPr lang="nl-NL" sz="1100" dirty="0">
                <a:latin typeface="Lato" panose="020F0502020204030203" pitchFamily="34" charset="0"/>
              </a:rPr>
              <a:t>, (3) </a:t>
            </a:r>
            <a:r>
              <a:rPr lang="nl-NL" sz="1100" i="1" dirty="0">
                <a:latin typeface="Lato" panose="020F0502020204030203" pitchFamily="34" charset="0"/>
              </a:rPr>
              <a:t>Digital </a:t>
            </a:r>
            <a:r>
              <a:rPr lang="nl-NL" sz="1100" i="1" dirty="0" err="1">
                <a:latin typeface="Lato" panose="020F0502020204030203" pitchFamily="34" charset="0"/>
              </a:rPr>
              <a:t>Twinning</a:t>
            </a:r>
            <a:r>
              <a:rPr lang="nl-NL" sz="1100" i="1" dirty="0">
                <a:latin typeface="Lato" panose="020F0502020204030203" pitchFamily="34" charset="0"/>
              </a:rPr>
              <a:t> &amp; </a:t>
            </a:r>
            <a:r>
              <a:rPr lang="nl-NL" sz="1100" i="1" dirty="0" err="1">
                <a:latin typeface="Lato" panose="020F0502020204030203" pitchFamily="34" charset="0"/>
              </a:rPr>
              <a:t>Immersive</a:t>
            </a:r>
            <a:r>
              <a:rPr lang="nl-NL" sz="1100" i="1" dirty="0">
                <a:latin typeface="Lato" panose="020F0502020204030203" pitchFamily="34" charset="0"/>
              </a:rPr>
              <a:t> Technologies </a:t>
            </a:r>
            <a:r>
              <a:rPr lang="nl-NL" sz="1100" dirty="0">
                <a:latin typeface="Lato" panose="020F0502020204030203" pitchFamily="34" charset="0"/>
              </a:rPr>
              <a:t>en (4) </a:t>
            </a:r>
            <a:r>
              <a:rPr lang="nl-NL" sz="1100" i="1" dirty="0" err="1">
                <a:latin typeface="Lato" panose="020F0502020204030203" pitchFamily="34" charset="0"/>
              </a:rPr>
              <a:t>Neuromorphic</a:t>
            </a:r>
            <a:r>
              <a:rPr lang="nl-NL" sz="1100" i="1" dirty="0">
                <a:latin typeface="Lato" panose="020F0502020204030203" pitchFamily="34" charset="0"/>
              </a:rPr>
              <a:t> Technologies </a:t>
            </a:r>
            <a:r>
              <a:rPr lang="nl-NL" sz="1100" dirty="0">
                <a:latin typeface="Lato" panose="020F0502020204030203" pitchFamily="34" charset="0"/>
              </a:rPr>
              <a:t>en actieagenda Cybersecurity Technologies</a:t>
            </a:r>
          </a:p>
          <a:p>
            <a:pPr marL="171450" indent="-171450" algn="just">
              <a:lnSpc>
                <a:spcPct val="150000"/>
              </a:lnSpc>
              <a:buClr>
                <a:srgbClr val="53B5FF"/>
              </a:buClr>
              <a:buFont typeface="Wingdings" panose="05000000000000000000" pitchFamily="2" charset="2"/>
              <a:buChar char="§"/>
            </a:pPr>
            <a:r>
              <a:rPr lang="nl-NL" sz="1100" dirty="0">
                <a:latin typeface="Lato" panose="020F0502020204030203" pitchFamily="34" charset="0"/>
              </a:rPr>
              <a:t>De actieagenda kan een bijdrage leveren aan elk van de luiken binnen de KIA Digitalisering (Innoveren MET </a:t>
            </a:r>
            <a:r>
              <a:rPr lang="nl-NL" sz="1100" dirty="0" err="1">
                <a:latin typeface="Lato" panose="020F0502020204030203" pitchFamily="34" charset="0"/>
              </a:rPr>
              <a:t>DIT’s</a:t>
            </a:r>
            <a:r>
              <a:rPr lang="nl-NL" sz="1100" dirty="0">
                <a:latin typeface="Lato" panose="020F0502020204030203" pitchFamily="34" charset="0"/>
              </a:rPr>
              <a:t>, Reflectie OP </a:t>
            </a:r>
            <a:r>
              <a:rPr lang="nl-NL" sz="1100" dirty="0" err="1">
                <a:latin typeface="Lato" panose="020F0502020204030203" pitchFamily="34" charset="0"/>
              </a:rPr>
              <a:t>DIT’s</a:t>
            </a:r>
            <a:r>
              <a:rPr lang="nl-NL" sz="1100" dirty="0">
                <a:latin typeface="Lato" panose="020F0502020204030203" pitchFamily="34" charset="0"/>
              </a:rPr>
              <a:t> en Innoveren IN </a:t>
            </a:r>
            <a:r>
              <a:rPr lang="nl-NL" sz="1100" dirty="0" err="1">
                <a:latin typeface="Lato" panose="020F0502020204030203" pitchFamily="34" charset="0"/>
              </a:rPr>
              <a:t>DIT’s</a:t>
            </a:r>
            <a:r>
              <a:rPr lang="nl-NL" sz="1100" dirty="0">
                <a:latin typeface="Lato" panose="020F0502020204030203" pitchFamily="34" charset="0"/>
              </a:rPr>
              <a:t>) met een focus op Innoveren IN </a:t>
            </a:r>
            <a:r>
              <a:rPr lang="nl-NL" sz="1100" dirty="0" err="1">
                <a:latin typeface="Lato" panose="020F0502020204030203" pitchFamily="34" charset="0"/>
              </a:rPr>
              <a:t>DIT’s</a:t>
            </a:r>
            <a:endParaRPr lang="nl-NL" sz="1100" dirty="0">
              <a:latin typeface="Lato" panose="020F0502020204030203" pitchFamily="34" charset="0"/>
            </a:endParaRPr>
          </a:p>
          <a:p>
            <a:pPr marL="171450" indent="-171450" algn="just">
              <a:lnSpc>
                <a:spcPct val="150000"/>
              </a:lnSpc>
              <a:buClr>
                <a:srgbClr val="53B5FF"/>
              </a:buClr>
              <a:buFont typeface="Wingdings" panose="05000000000000000000" pitchFamily="2" charset="2"/>
              <a:buChar char="§"/>
            </a:pPr>
            <a:r>
              <a:rPr lang="nl-NL" sz="1100" dirty="0">
                <a:latin typeface="Lato" panose="020F0502020204030203" pitchFamily="34" charset="0"/>
              </a:rPr>
              <a:t>De actieagenda heeft mogelijk raakvlakken met andere actieagenda’s die KIA ST/Topsector HTSM opstelt voor de NTS (bijv. Quantum Technologies)</a:t>
            </a:r>
          </a:p>
          <a:p>
            <a:pPr marL="171450" indent="-171450" algn="just">
              <a:lnSpc>
                <a:spcPct val="150000"/>
              </a:lnSpc>
              <a:buClr>
                <a:srgbClr val="53B5FF"/>
              </a:buClr>
              <a:buFont typeface="Wingdings" panose="05000000000000000000" pitchFamily="2" charset="2"/>
              <a:buChar char="§"/>
            </a:pPr>
            <a:r>
              <a:rPr lang="nl-NL" sz="1100" dirty="0">
                <a:latin typeface="Lato" panose="020F0502020204030203" pitchFamily="34" charset="0"/>
              </a:rPr>
              <a:t>De actieagenda bouwt voort op bestaande agenda’s en bestaande acties/</a:t>
            </a:r>
            <a:r>
              <a:rPr lang="nl-NL" sz="1100" dirty="0" err="1">
                <a:latin typeface="Lato" panose="020F0502020204030203" pitchFamily="34" charset="0"/>
              </a:rPr>
              <a:t>PPS’en</a:t>
            </a:r>
            <a:r>
              <a:rPr lang="nl-NL" sz="1100" dirty="0">
                <a:latin typeface="Lato" panose="020F0502020204030203" pitchFamily="34" charset="0"/>
              </a:rPr>
              <a:t> voor AI &amp; Data, alsmede de relatie met de mogelijk daaraan gekoppelde groeimarkten van EZ-I&amp;K (o.a. de link met </a:t>
            </a:r>
            <a:r>
              <a:rPr lang="nl-NL" sz="1100" dirty="0" err="1">
                <a:latin typeface="Lato" panose="020F0502020204030203" pitchFamily="34" charset="0"/>
              </a:rPr>
              <a:t>cloud</a:t>
            </a:r>
            <a:r>
              <a:rPr lang="nl-NL" sz="1100" dirty="0">
                <a:latin typeface="Lato" panose="020F0502020204030203" pitchFamily="34" charset="0"/>
              </a:rPr>
              <a:t> &amp; </a:t>
            </a:r>
            <a:r>
              <a:rPr lang="nl-NL" sz="1100" dirty="0" err="1">
                <a:latin typeface="Lato" panose="020F0502020204030203" pitchFamily="34" charset="0"/>
              </a:rPr>
              <a:t>edge</a:t>
            </a:r>
            <a:r>
              <a:rPr lang="nl-NL" sz="1100" dirty="0">
                <a:latin typeface="Lato" panose="020F0502020204030203" pitchFamily="34" charset="0"/>
              </a:rPr>
              <a:t>)</a:t>
            </a:r>
          </a:p>
          <a:p>
            <a:pPr marL="171450" indent="-171450" algn="just">
              <a:lnSpc>
                <a:spcPct val="150000"/>
              </a:lnSpc>
              <a:buClr>
                <a:srgbClr val="53B5FF"/>
              </a:buClr>
              <a:buFont typeface="Wingdings" panose="05000000000000000000" pitchFamily="2" charset="2"/>
              <a:buChar char="§"/>
            </a:pPr>
            <a:r>
              <a:rPr lang="nl-NL" sz="1100" dirty="0">
                <a:latin typeface="Lato" panose="020F0502020204030203" pitchFamily="34" charset="0"/>
              </a:rPr>
              <a:t>De actieagenda relateert aan prioritaire opgaven uit het Regeerprogramma, zoals innovatie en arbeidsbesparende technologie voor landbouw, zorg, energietransitie, en defensie, evenals valorisatie en strategische autonomie waarvoor afstemming met EZ wordt gezocht. Op het gebied van valorisatie langs deze missies is samenwerking met andere Topsectoren en departementen (LNV, VWS, KGG, </a:t>
            </a:r>
            <a:r>
              <a:rPr lang="nl-NL" sz="1100" dirty="0" err="1">
                <a:latin typeface="Lato" panose="020F0502020204030203" pitchFamily="34" charset="0"/>
              </a:rPr>
              <a:t>IenW</a:t>
            </a:r>
            <a:r>
              <a:rPr lang="nl-NL" sz="1100" dirty="0">
                <a:latin typeface="Lato" panose="020F0502020204030203" pitchFamily="34" charset="0"/>
              </a:rPr>
              <a:t>) essentieel.</a:t>
            </a:r>
          </a:p>
          <a:p>
            <a:pPr marL="171450" indent="-171450" algn="just">
              <a:lnSpc>
                <a:spcPct val="150000"/>
              </a:lnSpc>
              <a:buClr>
                <a:srgbClr val="53B5FF"/>
              </a:buClr>
              <a:buFont typeface="Wingdings" panose="05000000000000000000" pitchFamily="2" charset="2"/>
              <a:buChar char="§"/>
            </a:pPr>
            <a:r>
              <a:rPr lang="nl-NL" sz="1100" dirty="0">
                <a:latin typeface="Lato" panose="020F0502020204030203" pitchFamily="34" charset="0"/>
              </a:rPr>
              <a:t>De actieagenda zoekt synergie met </a:t>
            </a:r>
            <a:r>
              <a:rPr lang="nl-NL" sz="1100" dirty="0" err="1">
                <a:latin typeface="Lato" panose="020F0502020204030203" pitchFamily="34" charset="0"/>
              </a:rPr>
              <a:t>randvoorwaardelijk</a:t>
            </a:r>
            <a:r>
              <a:rPr lang="nl-NL" sz="1100" dirty="0">
                <a:latin typeface="Lato" panose="020F0502020204030203" pitchFamily="34" charset="0"/>
              </a:rPr>
              <a:t> beleid (bijv. data-delen, arbeidsmarkt), Europese programma’s (DEP, CEF, IPCEI en </a:t>
            </a:r>
            <a:r>
              <a:rPr lang="nl-NL" sz="1100" dirty="0" err="1">
                <a:latin typeface="Lato" panose="020F0502020204030203" pitchFamily="34" charset="0"/>
              </a:rPr>
              <a:t>EDIC’s</a:t>
            </a:r>
            <a:r>
              <a:rPr lang="nl-NL" sz="1100" dirty="0">
                <a:latin typeface="Lato" panose="020F0502020204030203" pitchFamily="34" charset="0"/>
              </a:rPr>
              <a:t>)  en speerpunten voorkomend uit het recente </a:t>
            </a:r>
            <a:r>
              <a:rPr lang="nl-NL" sz="1100" dirty="0" err="1">
                <a:latin typeface="Lato" panose="020F0502020204030203" pitchFamily="34" charset="0"/>
              </a:rPr>
              <a:t>Draghi</a:t>
            </a:r>
            <a:r>
              <a:rPr lang="nl-NL" sz="1100" dirty="0">
                <a:latin typeface="Lato" panose="020F0502020204030203" pitchFamily="34" charset="0"/>
              </a:rPr>
              <a:t>-rapport en het programma van de nieuwe Europese Commissie. </a:t>
            </a:r>
          </a:p>
          <a:p>
            <a:pPr marL="171450" indent="-171450" algn="just">
              <a:lnSpc>
                <a:spcPct val="150000"/>
              </a:lnSpc>
              <a:buClr>
                <a:srgbClr val="53B5FF"/>
              </a:buClr>
              <a:buFont typeface="Wingdings" panose="05000000000000000000" pitchFamily="2" charset="2"/>
              <a:buChar char="§"/>
            </a:pPr>
            <a:r>
              <a:rPr lang="nl-NL" sz="1100" dirty="0">
                <a:latin typeface="Lato" panose="020F0502020204030203" pitchFamily="34" charset="0"/>
              </a:rPr>
              <a:t>De actieagenda zoekt expliciet de link met relevante EU instrumenten als mogelijke hefboom</a:t>
            </a:r>
          </a:p>
          <a:p>
            <a:pPr marL="171450" indent="-171450" algn="just">
              <a:lnSpc>
                <a:spcPct val="150000"/>
              </a:lnSpc>
              <a:buClr>
                <a:srgbClr val="53B5FF"/>
              </a:buClr>
              <a:buFont typeface="Wingdings" panose="05000000000000000000" pitchFamily="2" charset="2"/>
              <a:buChar char="§"/>
            </a:pPr>
            <a:endParaRPr lang="nl-NL" sz="1100" dirty="0">
              <a:latin typeface="Lato" panose="020F0502020204030203" pitchFamily="34" charset="0"/>
            </a:endParaRPr>
          </a:p>
          <a:p>
            <a:pPr algn="just">
              <a:lnSpc>
                <a:spcPct val="150000"/>
              </a:lnSpc>
              <a:buClr>
                <a:srgbClr val="53B5FF"/>
              </a:buClr>
            </a:pPr>
            <a:endParaRPr lang="nl-NL" sz="1000" dirty="0">
              <a:latin typeface="Lato" panose="020F0502020204030203" pitchFamily="34" charset="0"/>
            </a:endParaRPr>
          </a:p>
        </p:txBody>
      </p:sp>
      <p:sp>
        <p:nvSpPr>
          <p:cNvPr id="10" name="TextBox 9">
            <a:extLst>
              <a:ext uri="{FF2B5EF4-FFF2-40B4-BE49-F238E27FC236}">
                <a16:creationId xmlns:a16="http://schemas.microsoft.com/office/drawing/2014/main" id="{256C2921-4053-22A5-1D84-16F42D501E51}"/>
              </a:ext>
            </a:extLst>
          </p:cNvPr>
          <p:cNvSpPr txBox="1"/>
          <p:nvPr/>
        </p:nvSpPr>
        <p:spPr>
          <a:xfrm>
            <a:off x="934556" y="1012802"/>
            <a:ext cx="10847906" cy="451406"/>
          </a:xfrm>
          <a:prstGeom prst="rect">
            <a:avLst/>
          </a:prstGeom>
          <a:noFill/>
        </p:spPr>
        <p:txBody>
          <a:bodyPr wrap="square" rtlCol="0">
            <a:spAutoFit/>
          </a:bodyPr>
          <a:lstStyle/>
          <a:p>
            <a:pPr>
              <a:lnSpc>
                <a:spcPts val="2750"/>
              </a:lnSpc>
            </a:pPr>
            <a:r>
              <a:rPr lang="en-US" sz="3000" b="1">
                <a:latin typeface="Lato" panose="020F0502020204030203" pitchFamily="34" charset="0"/>
                <a:ea typeface="Montserrat" charset="0"/>
                <a:cs typeface="Montserrat" charset="0"/>
              </a:rPr>
              <a:t>Scope </a:t>
            </a:r>
            <a:r>
              <a:rPr lang="en-US" sz="3000" b="1" err="1">
                <a:latin typeface="Lato" panose="020F0502020204030203" pitchFamily="34" charset="0"/>
                <a:ea typeface="Montserrat" charset="0"/>
                <a:cs typeface="Montserrat" charset="0"/>
              </a:rPr>
              <a:t>en</a:t>
            </a:r>
            <a:r>
              <a:rPr lang="en-US" sz="3000" b="1">
                <a:latin typeface="Lato" panose="020F0502020204030203" pitchFamily="34" charset="0"/>
                <a:ea typeface="Montserrat" charset="0"/>
                <a:cs typeface="Montserrat" charset="0"/>
              </a:rPr>
              <a:t> </a:t>
            </a:r>
            <a:r>
              <a:rPr lang="en-US" sz="3000" b="1" err="1">
                <a:latin typeface="Lato" panose="020F0502020204030203" pitchFamily="34" charset="0"/>
                <a:ea typeface="Montserrat" charset="0"/>
                <a:cs typeface="Montserrat" charset="0"/>
              </a:rPr>
              <a:t>belangrijke</a:t>
            </a:r>
            <a:r>
              <a:rPr lang="en-US" sz="3000" b="1">
                <a:latin typeface="Lato" panose="020F0502020204030203" pitchFamily="34" charset="0"/>
                <a:ea typeface="Montserrat" charset="0"/>
                <a:cs typeface="Montserrat" charset="0"/>
              </a:rPr>
              <a:t> </a:t>
            </a:r>
            <a:r>
              <a:rPr lang="en-US" sz="3000" b="1" err="1">
                <a:latin typeface="Lato" panose="020F0502020204030203" pitchFamily="34" charset="0"/>
                <a:ea typeface="Montserrat" charset="0"/>
                <a:cs typeface="Montserrat" charset="0"/>
              </a:rPr>
              <a:t>relaties</a:t>
            </a:r>
            <a:r>
              <a:rPr lang="en-US" sz="3000" b="1">
                <a:latin typeface="Lato" panose="020F0502020204030203" pitchFamily="34" charset="0"/>
                <a:ea typeface="Montserrat" charset="0"/>
                <a:cs typeface="Montserrat" charset="0"/>
              </a:rPr>
              <a:t> met </a:t>
            </a:r>
            <a:r>
              <a:rPr lang="en-US" sz="3000" b="1" err="1">
                <a:latin typeface="Lato" panose="020F0502020204030203" pitchFamily="34" charset="0"/>
                <a:ea typeface="Montserrat" charset="0"/>
                <a:cs typeface="Montserrat" charset="0"/>
              </a:rPr>
              <a:t>Actieagenda</a:t>
            </a:r>
            <a:r>
              <a:rPr lang="en-US" sz="3000" b="1">
                <a:latin typeface="Lato" panose="020F0502020204030203" pitchFamily="34" charset="0"/>
                <a:ea typeface="Montserrat" charset="0"/>
                <a:cs typeface="Montserrat" charset="0"/>
              </a:rPr>
              <a:t> AI &amp; Data</a:t>
            </a:r>
          </a:p>
        </p:txBody>
      </p:sp>
      <p:sp>
        <p:nvSpPr>
          <p:cNvPr id="11" name="TextBox 10">
            <a:extLst>
              <a:ext uri="{FF2B5EF4-FFF2-40B4-BE49-F238E27FC236}">
                <a16:creationId xmlns:a16="http://schemas.microsoft.com/office/drawing/2014/main" id="{A3D4B386-3B07-4275-7193-06E491EDF407}"/>
              </a:ext>
            </a:extLst>
          </p:cNvPr>
          <p:cNvSpPr txBox="1"/>
          <p:nvPr/>
        </p:nvSpPr>
        <p:spPr>
          <a:xfrm>
            <a:off x="934557" y="686428"/>
            <a:ext cx="3415748" cy="276999"/>
          </a:xfrm>
          <a:prstGeom prst="rect">
            <a:avLst/>
          </a:prstGeom>
          <a:noFill/>
        </p:spPr>
        <p:txBody>
          <a:bodyPr wrap="square" rtlCol="0">
            <a:spAutoFit/>
          </a:bodyPr>
          <a:lstStyle/>
          <a:p>
            <a:r>
              <a:rPr lang="en-US" sz="1200">
                <a:solidFill>
                  <a:srgbClr val="00B0F0"/>
                </a:solidFill>
                <a:latin typeface="Barlow" pitchFamily="2" charset="77"/>
                <a:ea typeface="Montserrat" charset="0"/>
                <a:cs typeface="Montserrat" charset="0"/>
              </a:rPr>
              <a:t>ACTIEAGENDA AI &amp; DATA</a:t>
            </a:r>
          </a:p>
        </p:txBody>
      </p:sp>
      <p:cxnSp>
        <p:nvCxnSpPr>
          <p:cNvPr id="22" name="Straight Connector 21">
            <a:extLst>
              <a:ext uri="{FF2B5EF4-FFF2-40B4-BE49-F238E27FC236}">
                <a16:creationId xmlns:a16="http://schemas.microsoft.com/office/drawing/2014/main" id="{386BFA9D-A995-4EA1-6C75-DAE137A3BE65}"/>
              </a:ext>
            </a:extLst>
          </p:cNvPr>
          <p:cNvCxnSpPr>
            <a:cxnSpLocks/>
          </p:cNvCxnSpPr>
          <p:nvPr/>
        </p:nvCxnSpPr>
        <p:spPr>
          <a:xfrm>
            <a:off x="991707" y="1564322"/>
            <a:ext cx="43537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4" name="Picture Placeholder 5">
            <a:extLst>
              <a:ext uri="{FF2B5EF4-FFF2-40B4-BE49-F238E27FC236}">
                <a16:creationId xmlns:a16="http://schemas.microsoft.com/office/drawing/2014/main" id="{CED5AF9A-8D10-4CFE-55DC-5E9087CF41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47741" y="0"/>
            <a:ext cx="642672" cy="637729"/>
          </a:xfrm>
          <a:prstGeom prst="rect">
            <a:avLst/>
          </a:prstGeom>
          <a:solidFill>
            <a:schemeClr val="accent1">
              <a:lumMod val="20000"/>
              <a:lumOff val="80000"/>
            </a:schemeClr>
          </a:solidFill>
        </p:spPr>
      </p:pic>
      <p:sp>
        <p:nvSpPr>
          <p:cNvPr id="5" name="TextBox 4">
            <a:extLst>
              <a:ext uri="{FF2B5EF4-FFF2-40B4-BE49-F238E27FC236}">
                <a16:creationId xmlns:a16="http://schemas.microsoft.com/office/drawing/2014/main" id="{1E978FD4-007E-3C96-9A04-328886A749E8}"/>
              </a:ext>
            </a:extLst>
          </p:cNvPr>
          <p:cNvSpPr txBox="1"/>
          <p:nvPr/>
        </p:nvSpPr>
        <p:spPr>
          <a:xfrm>
            <a:off x="11554580" y="111115"/>
            <a:ext cx="635833" cy="461665"/>
          </a:xfrm>
          <a:prstGeom prst="rect">
            <a:avLst/>
          </a:prstGeom>
          <a:noFill/>
        </p:spPr>
        <p:txBody>
          <a:bodyPr wrap="square">
            <a:spAutoFit/>
          </a:bodyPr>
          <a:lstStyle/>
          <a:p>
            <a:pPr algn="ctr"/>
            <a:r>
              <a:rPr lang="en-US" sz="2400">
                <a:solidFill>
                  <a:schemeClr val="bg1"/>
                </a:solidFill>
                <a:latin typeface="Lato Thin" panose="020F0502020204030203" pitchFamily="34" charset="0"/>
                <a:ea typeface="Lato Thin" panose="020F0502020204030203" pitchFamily="34" charset="0"/>
                <a:cs typeface="Lato Thin" panose="020F0502020204030203" pitchFamily="34" charset="0"/>
              </a:rPr>
              <a:t>5</a:t>
            </a:r>
          </a:p>
        </p:txBody>
      </p:sp>
      <p:pic>
        <p:nvPicPr>
          <p:cNvPr id="7" name="Picture 6">
            <a:extLst>
              <a:ext uri="{FF2B5EF4-FFF2-40B4-BE49-F238E27FC236}">
                <a16:creationId xmlns:a16="http://schemas.microsoft.com/office/drawing/2014/main" id="{0B9FC432-ABC4-697E-B9FC-2F91BEDE60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7143" y="6032761"/>
            <a:ext cx="680598" cy="526235"/>
          </a:xfrm>
          <a:prstGeom prst="rect">
            <a:avLst/>
          </a:prstGeom>
        </p:spPr>
      </p:pic>
    </p:spTree>
    <p:extLst>
      <p:ext uri="{BB962C8B-B14F-4D97-AF65-F5344CB8AC3E}">
        <p14:creationId xmlns:p14="http://schemas.microsoft.com/office/powerpoint/2010/main" val="4287333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B31530-B07D-AF7C-2861-FAA0CAC526D0}"/>
              </a:ext>
            </a:extLst>
          </p:cNvPr>
          <p:cNvSpPr/>
          <p:nvPr/>
        </p:nvSpPr>
        <p:spPr>
          <a:xfrm>
            <a:off x="934557" y="1522660"/>
            <a:ext cx="5130000" cy="4375117"/>
          </a:xfrm>
          <a:prstGeom prst="rect">
            <a:avLst/>
          </a:prstGeom>
          <a:solidFill>
            <a:srgbClr val="EA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sz="900"/>
          </a:p>
        </p:txBody>
      </p:sp>
      <p:sp>
        <p:nvSpPr>
          <p:cNvPr id="13" name="TextBox 12">
            <a:extLst>
              <a:ext uri="{FF2B5EF4-FFF2-40B4-BE49-F238E27FC236}">
                <a16:creationId xmlns:a16="http://schemas.microsoft.com/office/drawing/2014/main" id="{A7D7B107-DE36-42DF-8AE7-C285FEA26E3B}"/>
              </a:ext>
            </a:extLst>
          </p:cNvPr>
          <p:cNvSpPr txBox="1"/>
          <p:nvPr/>
        </p:nvSpPr>
        <p:spPr>
          <a:xfrm>
            <a:off x="934556" y="1528391"/>
            <a:ext cx="5161444" cy="3729098"/>
          </a:xfrm>
          <a:prstGeom prst="rect">
            <a:avLst/>
          </a:prstGeom>
          <a:noFill/>
        </p:spPr>
        <p:txBody>
          <a:bodyPr wrap="square" rtlCol="0">
            <a:spAutoFit/>
          </a:bodyPr>
          <a:lstStyle/>
          <a:p>
            <a:pPr algn="just">
              <a:lnSpc>
                <a:spcPct val="150000"/>
              </a:lnSpc>
            </a:pPr>
            <a:r>
              <a:rPr lang="nl-NL" sz="1600" b="1">
                <a:solidFill>
                  <a:srgbClr val="53B5FF"/>
                </a:solidFill>
                <a:latin typeface="Lato" panose="020F0502020204030203" pitchFamily="34" charset="0"/>
              </a:rPr>
              <a:t>Inhoud actieagenda (structuur)</a:t>
            </a:r>
          </a:p>
          <a:p>
            <a:pPr marL="171450" indent="-171450" algn="just">
              <a:lnSpc>
                <a:spcPct val="150000"/>
              </a:lnSpc>
              <a:buClr>
                <a:srgbClr val="53B5FF"/>
              </a:buClr>
              <a:buFont typeface="Wingdings" panose="05000000000000000000" pitchFamily="2" charset="2"/>
              <a:buChar char="§"/>
            </a:pPr>
            <a:r>
              <a:rPr lang="nl-NL" sz="1100" b="1">
                <a:latin typeface="Lato" panose="020F0502020204030203" pitchFamily="34" charset="0"/>
              </a:rPr>
              <a:t>WHY: </a:t>
            </a:r>
            <a:r>
              <a:rPr lang="nl-NL" sz="1100">
                <a:latin typeface="Lato" panose="020F0502020204030203" pitchFamily="34" charset="0"/>
              </a:rPr>
              <a:t>Beschrijving van de analyse van het innovatie-ecosysteem en de SWOT-analyse van de technologie. Wat is nodig om positie NL op deze strategische technologieën extra te versterken?</a:t>
            </a:r>
            <a:endParaRPr lang="nl-NL" sz="1100" b="1">
              <a:latin typeface="Lato" panose="020F0502020204030203" pitchFamily="34" charset="0"/>
            </a:endParaRPr>
          </a:p>
          <a:p>
            <a:pPr marL="171450" indent="-171450" algn="just">
              <a:lnSpc>
                <a:spcPct val="150000"/>
              </a:lnSpc>
              <a:buClr>
                <a:srgbClr val="53B5FF"/>
              </a:buClr>
              <a:buFont typeface="Wingdings" panose="05000000000000000000" pitchFamily="2" charset="2"/>
              <a:buChar char="§"/>
            </a:pPr>
            <a:r>
              <a:rPr lang="nl-NL" sz="1100" b="1">
                <a:latin typeface="Lato" panose="020F0502020204030203" pitchFamily="34" charset="0"/>
              </a:rPr>
              <a:t>WHAT: </a:t>
            </a:r>
            <a:r>
              <a:rPr lang="nl-NL" sz="1100">
                <a:latin typeface="Lato" panose="020F0502020204030203" pitchFamily="34" charset="0"/>
              </a:rPr>
              <a:t>Beschrijving van de ambities en doelen. Welke acties, zoals </a:t>
            </a:r>
            <a:r>
              <a:rPr lang="nl-NL" sz="1100" err="1">
                <a:latin typeface="Lato" panose="020F0502020204030203" pitchFamily="34" charset="0"/>
              </a:rPr>
              <a:t>moonshots</a:t>
            </a:r>
            <a:r>
              <a:rPr lang="nl-NL" sz="1100">
                <a:latin typeface="Lato" panose="020F0502020204030203" pitchFamily="34" charset="0"/>
              </a:rPr>
              <a:t> en doorbraakprojecten zijn kansrijk?</a:t>
            </a:r>
            <a:endParaRPr lang="nl-NL" sz="1100" b="1">
              <a:latin typeface="Lato" panose="020F0502020204030203" pitchFamily="34" charset="0"/>
            </a:endParaRPr>
          </a:p>
          <a:p>
            <a:pPr marL="171450" indent="-171450" algn="just">
              <a:lnSpc>
                <a:spcPct val="150000"/>
              </a:lnSpc>
              <a:buClr>
                <a:srgbClr val="53B5FF"/>
              </a:buClr>
              <a:buFont typeface="Wingdings" panose="05000000000000000000" pitchFamily="2" charset="2"/>
              <a:buChar char="§"/>
            </a:pPr>
            <a:r>
              <a:rPr lang="nl-NL" sz="1100" b="1">
                <a:latin typeface="Lato" panose="020F0502020204030203" pitchFamily="34" charset="0"/>
              </a:rPr>
              <a:t>HOW:</a:t>
            </a:r>
            <a:r>
              <a:rPr lang="nl-NL" sz="1100">
                <a:latin typeface="Lato" panose="020F0502020204030203" pitchFamily="34" charset="0"/>
              </a:rPr>
              <a:t> Beschrijving van de voorziene activiteiten en beschikbare/benodigde (regionale, nationale, Europese en private) middelen om ambities voor Nederland waar te maken.</a:t>
            </a:r>
            <a:endParaRPr lang="nl-NL" sz="1100" b="1">
              <a:latin typeface="Lato" panose="020F0502020204030203" pitchFamily="34" charset="0"/>
            </a:endParaRPr>
          </a:p>
          <a:p>
            <a:pPr marL="171450" indent="-171450" algn="just">
              <a:lnSpc>
                <a:spcPct val="150000"/>
              </a:lnSpc>
              <a:buClr>
                <a:srgbClr val="53B5FF"/>
              </a:buClr>
              <a:buFont typeface="Wingdings" panose="05000000000000000000" pitchFamily="2" charset="2"/>
              <a:buChar char="§"/>
            </a:pPr>
            <a:r>
              <a:rPr lang="nl-NL" sz="1100" b="1">
                <a:latin typeface="Lato" panose="020F0502020204030203" pitchFamily="34" charset="0"/>
              </a:rPr>
              <a:t>ORGANISATIE:</a:t>
            </a:r>
            <a:r>
              <a:rPr lang="nl-NL" sz="1100">
                <a:latin typeface="Lato" panose="020F0502020204030203" pitchFamily="34" charset="0"/>
              </a:rPr>
              <a:t> Beschrijving van het organisatiemodel voor de actieagenda’s met rol voor overheid, sector en coalities en borging binnen bestaande structuren en middelen.</a:t>
            </a:r>
            <a:endParaRPr lang="nl-NL" sz="1100" b="1">
              <a:latin typeface="Lato" panose="020F0502020204030203" pitchFamily="34" charset="0"/>
            </a:endParaRPr>
          </a:p>
          <a:p>
            <a:pPr marL="171450" indent="-171450" algn="just">
              <a:lnSpc>
                <a:spcPct val="150000"/>
              </a:lnSpc>
              <a:buClr>
                <a:srgbClr val="53B5FF"/>
              </a:buClr>
              <a:buFont typeface="Wingdings" panose="05000000000000000000" pitchFamily="2" charset="2"/>
              <a:buChar char="§"/>
            </a:pPr>
            <a:r>
              <a:rPr lang="nl-NL" sz="1100" b="1">
                <a:latin typeface="Lato" panose="020F0502020204030203" pitchFamily="34" charset="0"/>
              </a:rPr>
              <a:t>UITROL: </a:t>
            </a:r>
            <a:r>
              <a:rPr lang="nl-NL" sz="1100">
                <a:latin typeface="Lato" panose="020F0502020204030203" pitchFamily="34" charset="0"/>
              </a:rPr>
              <a:t>Beschrijving van de (bij)sturing, uitvoering, monitoring en opvolging van de acties in de actieagenda’s.</a:t>
            </a:r>
          </a:p>
        </p:txBody>
      </p:sp>
      <p:sp>
        <p:nvSpPr>
          <p:cNvPr id="10" name="TextBox 9">
            <a:extLst>
              <a:ext uri="{FF2B5EF4-FFF2-40B4-BE49-F238E27FC236}">
                <a16:creationId xmlns:a16="http://schemas.microsoft.com/office/drawing/2014/main" id="{256C2921-4053-22A5-1D84-16F42D501E51}"/>
              </a:ext>
            </a:extLst>
          </p:cNvPr>
          <p:cNvSpPr txBox="1"/>
          <p:nvPr/>
        </p:nvSpPr>
        <p:spPr>
          <a:xfrm>
            <a:off x="934556" y="1012802"/>
            <a:ext cx="10847906" cy="451406"/>
          </a:xfrm>
          <a:prstGeom prst="rect">
            <a:avLst/>
          </a:prstGeom>
          <a:noFill/>
        </p:spPr>
        <p:txBody>
          <a:bodyPr wrap="square" rtlCol="0">
            <a:spAutoFit/>
          </a:bodyPr>
          <a:lstStyle/>
          <a:p>
            <a:pPr>
              <a:lnSpc>
                <a:spcPts val="2750"/>
              </a:lnSpc>
            </a:pPr>
            <a:r>
              <a:rPr lang="en-US" sz="3000" b="1" err="1">
                <a:latin typeface="Lato" panose="020F0502020204030203" pitchFamily="34" charset="0"/>
                <a:ea typeface="Montserrat" charset="0"/>
                <a:cs typeface="Montserrat" charset="0"/>
              </a:rPr>
              <a:t>Inhoud</a:t>
            </a:r>
            <a:r>
              <a:rPr lang="en-US" sz="3000" b="1">
                <a:latin typeface="Lato" panose="020F0502020204030203" pitchFamily="34" charset="0"/>
                <a:ea typeface="Montserrat" charset="0"/>
                <a:cs typeface="Montserrat" charset="0"/>
              </a:rPr>
              <a:t> van en criteria voor </a:t>
            </a:r>
            <a:r>
              <a:rPr lang="en-US" sz="3000" b="1" err="1">
                <a:latin typeface="Lato" panose="020F0502020204030203" pitchFamily="34" charset="0"/>
                <a:ea typeface="Montserrat" charset="0"/>
                <a:cs typeface="Montserrat" charset="0"/>
              </a:rPr>
              <a:t>strategische</a:t>
            </a:r>
            <a:r>
              <a:rPr lang="en-US" sz="3000" b="1">
                <a:latin typeface="Lato" panose="020F0502020204030203" pitchFamily="34" charset="0"/>
                <a:ea typeface="Montserrat" charset="0"/>
                <a:cs typeface="Montserrat" charset="0"/>
              </a:rPr>
              <a:t> </a:t>
            </a:r>
            <a:r>
              <a:rPr lang="en-US" sz="3000" b="1" err="1">
                <a:latin typeface="Lato" panose="020F0502020204030203" pitchFamily="34" charset="0"/>
                <a:ea typeface="Montserrat" charset="0"/>
                <a:cs typeface="Montserrat" charset="0"/>
              </a:rPr>
              <a:t>actieagenda</a:t>
            </a:r>
            <a:endParaRPr lang="en-US" sz="3000" b="1">
              <a:latin typeface="Lato" panose="020F0502020204030203" pitchFamily="34" charset="0"/>
              <a:ea typeface="Montserrat" charset="0"/>
              <a:cs typeface="Montserrat" charset="0"/>
            </a:endParaRPr>
          </a:p>
        </p:txBody>
      </p:sp>
      <p:sp>
        <p:nvSpPr>
          <p:cNvPr id="11" name="TextBox 10">
            <a:extLst>
              <a:ext uri="{FF2B5EF4-FFF2-40B4-BE49-F238E27FC236}">
                <a16:creationId xmlns:a16="http://schemas.microsoft.com/office/drawing/2014/main" id="{A3D4B386-3B07-4275-7193-06E491EDF407}"/>
              </a:ext>
            </a:extLst>
          </p:cNvPr>
          <p:cNvSpPr txBox="1"/>
          <p:nvPr/>
        </p:nvSpPr>
        <p:spPr>
          <a:xfrm>
            <a:off x="934557" y="686428"/>
            <a:ext cx="3415748" cy="276999"/>
          </a:xfrm>
          <a:prstGeom prst="rect">
            <a:avLst/>
          </a:prstGeom>
          <a:noFill/>
        </p:spPr>
        <p:txBody>
          <a:bodyPr wrap="square" rtlCol="0">
            <a:spAutoFit/>
          </a:bodyPr>
          <a:lstStyle/>
          <a:p>
            <a:r>
              <a:rPr lang="en-US" sz="1200">
                <a:solidFill>
                  <a:srgbClr val="00B0F0"/>
                </a:solidFill>
                <a:latin typeface="Barlow" pitchFamily="2" charset="77"/>
                <a:ea typeface="Montserrat" charset="0"/>
                <a:cs typeface="Montserrat" charset="0"/>
              </a:rPr>
              <a:t>ACTIEAGENDA AI &amp; DATA</a:t>
            </a:r>
          </a:p>
        </p:txBody>
      </p:sp>
      <p:cxnSp>
        <p:nvCxnSpPr>
          <p:cNvPr id="22" name="Straight Connector 21">
            <a:extLst>
              <a:ext uri="{FF2B5EF4-FFF2-40B4-BE49-F238E27FC236}">
                <a16:creationId xmlns:a16="http://schemas.microsoft.com/office/drawing/2014/main" id="{386BFA9D-A995-4EA1-6C75-DAE137A3BE65}"/>
              </a:ext>
            </a:extLst>
          </p:cNvPr>
          <p:cNvCxnSpPr>
            <a:cxnSpLocks/>
          </p:cNvCxnSpPr>
          <p:nvPr/>
        </p:nvCxnSpPr>
        <p:spPr>
          <a:xfrm>
            <a:off x="991707" y="1564322"/>
            <a:ext cx="43537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4" name="Picture Placeholder 5">
            <a:extLst>
              <a:ext uri="{FF2B5EF4-FFF2-40B4-BE49-F238E27FC236}">
                <a16:creationId xmlns:a16="http://schemas.microsoft.com/office/drawing/2014/main" id="{CED5AF9A-8D10-4CFE-55DC-5E9087CF41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47741" y="0"/>
            <a:ext cx="642672" cy="637729"/>
          </a:xfrm>
          <a:prstGeom prst="rect">
            <a:avLst/>
          </a:prstGeom>
          <a:solidFill>
            <a:schemeClr val="accent1">
              <a:lumMod val="20000"/>
              <a:lumOff val="80000"/>
            </a:schemeClr>
          </a:solidFill>
        </p:spPr>
      </p:pic>
      <p:sp>
        <p:nvSpPr>
          <p:cNvPr id="5" name="TextBox 4">
            <a:extLst>
              <a:ext uri="{FF2B5EF4-FFF2-40B4-BE49-F238E27FC236}">
                <a16:creationId xmlns:a16="http://schemas.microsoft.com/office/drawing/2014/main" id="{1E978FD4-007E-3C96-9A04-328886A749E8}"/>
              </a:ext>
            </a:extLst>
          </p:cNvPr>
          <p:cNvSpPr txBox="1"/>
          <p:nvPr/>
        </p:nvSpPr>
        <p:spPr>
          <a:xfrm>
            <a:off x="11554580" y="111115"/>
            <a:ext cx="635833" cy="461665"/>
          </a:xfrm>
          <a:prstGeom prst="rect">
            <a:avLst/>
          </a:prstGeom>
          <a:noFill/>
        </p:spPr>
        <p:txBody>
          <a:bodyPr wrap="square">
            <a:spAutoFit/>
          </a:bodyPr>
          <a:lstStyle/>
          <a:p>
            <a:pPr algn="ctr"/>
            <a:r>
              <a:rPr lang="en-US" sz="2400">
                <a:solidFill>
                  <a:schemeClr val="bg1"/>
                </a:solidFill>
                <a:latin typeface="Lato Thin" panose="020F0502020204030203" pitchFamily="34" charset="0"/>
                <a:ea typeface="Lato Thin" panose="020F0502020204030203" pitchFamily="34" charset="0"/>
                <a:cs typeface="Lato Thin" panose="020F0502020204030203" pitchFamily="34" charset="0"/>
              </a:rPr>
              <a:t>6</a:t>
            </a:r>
          </a:p>
        </p:txBody>
      </p:sp>
      <p:pic>
        <p:nvPicPr>
          <p:cNvPr id="7" name="Picture 6">
            <a:extLst>
              <a:ext uri="{FF2B5EF4-FFF2-40B4-BE49-F238E27FC236}">
                <a16:creationId xmlns:a16="http://schemas.microsoft.com/office/drawing/2014/main" id="{0B9FC432-ABC4-697E-B9FC-2F91BEDE60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7143" y="6032761"/>
            <a:ext cx="680598" cy="526235"/>
          </a:xfrm>
          <a:prstGeom prst="rect">
            <a:avLst/>
          </a:prstGeom>
        </p:spPr>
      </p:pic>
      <p:sp>
        <p:nvSpPr>
          <p:cNvPr id="3" name="Rectangle 2">
            <a:extLst>
              <a:ext uri="{FF2B5EF4-FFF2-40B4-BE49-F238E27FC236}">
                <a16:creationId xmlns:a16="http://schemas.microsoft.com/office/drawing/2014/main" id="{BE96CCD4-C4BB-FDC0-C174-78A3AD1F07C8}"/>
              </a:ext>
            </a:extLst>
          </p:cNvPr>
          <p:cNvSpPr/>
          <p:nvPr/>
        </p:nvSpPr>
        <p:spPr>
          <a:xfrm>
            <a:off x="6459465" y="1519207"/>
            <a:ext cx="5130000" cy="4375117"/>
          </a:xfrm>
          <a:prstGeom prst="rect">
            <a:avLst/>
          </a:prstGeom>
          <a:solidFill>
            <a:srgbClr val="EA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sz="900"/>
          </a:p>
        </p:txBody>
      </p:sp>
      <p:sp>
        <p:nvSpPr>
          <p:cNvPr id="6" name="TextBox 5">
            <a:extLst>
              <a:ext uri="{FF2B5EF4-FFF2-40B4-BE49-F238E27FC236}">
                <a16:creationId xmlns:a16="http://schemas.microsoft.com/office/drawing/2014/main" id="{E61CC3B7-2136-A28E-C1DB-FE7F17C52B0D}"/>
              </a:ext>
            </a:extLst>
          </p:cNvPr>
          <p:cNvSpPr txBox="1"/>
          <p:nvPr/>
        </p:nvSpPr>
        <p:spPr>
          <a:xfrm>
            <a:off x="6459465" y="1526421"/>
            <a:ext cx="5130000" cy="4236929"/>
          </a:xfrm>
          <a:prstGeom prst="rect">
            <a:avLst/>
          </a:prstGeom>
          <a:noFill/>
        </p:spPr>
        <p:txBody>
          <a:bodyPr wrap="square" rtlCol="0">
            <a:spAutoFit/>
          </a:bodyPr>
          <a:lstStyle/>
          <a:p>
            <a:pPr algn="just">
              <a:lnSpc>
                <a:spcPct val="150000"/>
              </a:lnSpc>
            </a:pPr>
            <a:r>
              <a:rPr lang="nl-NL" sz="1600" b="1">
                <a:solidFill>
                  <a:srgbClr val="53B5FF"/>
                </a:solidFill>
                <a:latin typeface="Lato" panose="020F0502020204030203" pitchFamily="34" charset="0"/>
              </a:rPr>
              <a:t>Criteria voor acties met impact</a:t>
            </a:r>
          </a:p>
          <a:p>
            <a:pPr marL="171450" indent="-171450" algn="just">
              <a:lnSpc>
                <a:spcPct val="150000"/>
              </a:lnSpc>
              <a:buClr>
                <a:srgbClr val="53B5FF"/>
              </a:buClr>
              <a:buFont typeface="Wingdings" panose="05000000000000000000" pitchFamily="2" charset="2"/>
              <a:buChar char="§"/>
            </a:pPr>
            <a:r>
              <a:rPr lang="nl-NL" sz="1100" b="1">
                <a:latin typeface="Lato" panose="020F0502020204030203" pitchFamily="34" charset="0"/>
              </a:rPr>
              <a:t>Versterkt innovatiekracht </a:t>
            </a:r>
            <a:r>
              <a:rPr lang="nl-NL" sz="1100">
                <a:latin typeface="Lato" panose="020F0502020204030203" pitchFamily="34" charset="0"/>
              </a:rPr>
              <a:t>van NL door bij te dragen aan een sterker innovatie-ecosysteem voor strategische technologie</a:t>
            </a:r>
          </a:p>
          <a:p>
            <a:pPr marL="171450" indent="-171450" algn="just">
              <a:lnSpc>
                <a:spcPct val="150000"/>
              </a:lnSpc>
              <a:buClr>
                <a:srgbClr val="53B5FF"/>
              </a:buClr>
              <a:buFont typeface="Wingdings" panose="05000000000000000000" pitchFamily="2" charset="2"/>
              <a:buChar char="§"/>
            </a:pPr>
            <a:r>
              <a:rPr lang="nl-NL" sz="1100" b="1">
                <a:latin typeface="Lato" panose="020F0502020204030203" pitchFamily="34" charset="0"/>
              </a:rPr>
              <a:t>Versterkt toekomstig verdienvermogen </a:t>
            </a:r>
            <a:r>
              <a:rPr lang="nl-NL" sz="1100">
                <a:latin typeface="Lato" panose="020F0502020204030203" pitchFamily="34" charset="0"/>
              </a:rPr>
              <a:t>van NL door focus op innovatie, samenwerking en valorisatie in strategische technologie</a:t>
            </a:r>
          </a:p>
          <a:p>
            <a:pPr marL="171450" indent="-171450" algn="just">
              <a:lnSpc>
                <a:spcPct val="150000"/>
              </a:lnSpc>
              <a:buClr>
                <a:srgbClr val="53B5FF"/>
              </a:buClr>
              <a:buFont typeface="Wingdings" panose="05000000000000000000" pitchFamily="2" charset="2"/>
              <a:buChar char="§"/>
            </a:pPr>
            <a:r>
              <a:rPr lang="nl-NL" sz="1100">
                <a:latin typeface="Lato" panose="020F0502020204030203" pitchFamily="34" charset="0"/>
              </a:rPr>
              <a:t>Zet in op </a:t>
            </a:r>
            <a:r>
              <a:rPr lang="nl-NL" sz="1100" b="1">
                <a:latin typeface="Lato" panose="020F0502020204030203" pitchFamily="34" charset="0"/>
              </a:rPr>
              <a:t>lange termijn strategische impact </a:t>
            </a:r>
            <a:r>
              <a:rPr lang="nl-NL" sz="1100">
                <a:latin typeface="Lato" panose="020F0502020204030203" pitchFamily="34" charset="0"/>
              </a:rPr>
              <a:t>(‘</a:t>
            </a:r>
            <a:r>
              <a:rPr lang="nl-NL" sz="1100" err="1">
                <a:latin typeface="Lato" panose="020F0502020204030203" pitchFamily="34" charset="0"/>
              </a:rPr>
              <a:t>moonshots</a:t>
            </a:r>
            <a:r>
              <a:rPr lang="nl-NL" sz="1100">
                <a:latin typeface="Lato" panose="020F0502020204030203" pitchFamily="34" charset="0"/>
              </a:rPr>
              <a:t>’, doorbraakprojecten, etc.)</a:t>
            </a:r>
          </a:p>
          <a:p>
            <a:pPr marL="171450" indent="-171450" algn="just">
              <a:lnSpc>
                <a:spcPct val="150000"/>
              </a:lnSpc>
              <a:buClr>
                <a:srgbClr val="53B5FF"/>
              </a:buClr>
              <a:buFont typeface="Wingdings" panose="05000000000000000000" pitchFamily="2" charset="2"/>
              <a:buChar char="§"/>
            </a:pPr>
            <a:r>
              <a:rPr lang="nl-NL" sz="1100" b="1">
                <a:latin typeface="Lato" panose="020F0502020204030203" pitchFamily="34" charset="0"/>
              </a:rPr>
              <a:t>Bouwt voort op sterktes </a:t>
            </a:r>
            <a:r>
              <a:rPr lang="nl-NL" sz="1100">
                <a:latin typeface="Lato" panose="020F0502020204030203" pitchFamily="34" charset="0"/>
              </a:rPr>
              <a:t>in NL (portfoliomanagement KIA D)</a:t>
            </a:r>
          </a:p>
          <a:p>
            <a:pPr marL="171450" indent="-171450" algn="just">
              <a:lnSpc>
                <a:spcPct val="150000"/>
              </a:lnSpc>
              <a:buClr>
                <a:srgbClr val="53B5FF"/>
              </a:buClr>
              <a:buFont typeface="Wingdings" panose="05000000000000000000" pitchFamily="2" charset="2"/>
              <a:buChar char="§"/>
            </a:pPr>
            <a:r>
              <a:rPr lang="nl-NL" sz="1100">
                <a:latin typeface="Lato" panose="020F0502020204030203" pitchFamily="34" charset="0"/>
              </a:rPr>
              <a:t>Vindt plaats in </a:t>
            </a:r>
            <a:r>
              <a:rPr lang="nl-NL" sz="1100" b="1">
                <a:latin typeface="Lato" panose="020F0502020204030203" pitchFamily="34" charset="0"/>
              </a:rPr>
              <a:t>publiek-private samenwerking </a:t>
            </a:r>
            <a:r>
              <a:rPr lang="nl-NL" sz="1100">
                <a:latin typeface="Lato" panose="020F0502020204030203" pitchFamily="34" charset="0"/>
              </a:rPr>
              <a:t>(langjarig commitment)</a:t>
            </a:r>
          </a:p>
          <a:p>
            <a:pPr marL="171450" indent="-171450" algn="just">
              <a:lnSpc>
                <a:spcPct val="150000"/>
              </a:lnSpc>
              <a:buClr>
                <a:srgbClr val="53B5FF"/>
              </a:buClr>
              <a:buFont typeface="Wingdings" panose="05000000000000000000" pitchFamily="2" charset="2"/>
              <a:buChar char="§"/>
            </a:pPr>
            <a:r>
              <a:rPr lang="nl-NL" sz="1100">
                <a:latin typeface="Lato" panose="020F0502020204030203" pitchFamily="34" charset="0"/>
              </a:rPr>
              <a:t>Sluit aan bij de </a:t>
            </a:r>
            <a:r>
              <a:rPr lang="nl-NL" sz="1100" b="1">
                <a:latin typeface="Lato" panose="020F0502020204030203" pitchFamily="34" charset="0"/>
              </a:rPr>
              <a:t>kaders van de KIA Digitalisering</a:t>
            </a:r>
          </a:p>
          <a:p>
            <a:pPr marL="171450" indent="-171450" algn="just">
              <a:lnSpc>
                <a:spcPct val="150000"/>
              </a:lnSpc>
              <a:buClr>
                <a:srgbClr val="53B5FF"/>
              </a:buClr>
              <a:buFont typeface="Wingdings" panose="05000000000000000000" pitchFamily="2" charset="2"/>
              <a:buChar char="§"/>
            </a:pPr>
            <a:r>
              <a:rPr lang="nl-NL" sz="1100">
                <a:latin typeface="Lato" panose="020F0502020204030203" pitchFamily="34" charset="0"/>
              </a:rPr>
              <a:t>Sluit aan bij </a:t>
            </a:r>
            <a:r>
              <a:rPr lang="nl-NL" sz="1100" b="1">
                <a:latin typeface="Lato" panose="020F0502020204030203" pitchFamily="34" charset="0"/>
              </a:rPr>
              <a:t>nationaal en Europees strategisch beleid </a:t>
            </a:r>
            <a:r>
              <a:rPr lang="nl-NL" sz="1100">
                <a:latin typeface="Lato" panose="020F0502020204030203" pitchFamily="34" charset="0"/>
              </a:rPr>
              <a:t>(digitale strategie, DEP, Defensie, strategische autonomie, GWI/TI, etc.)</a:t>
            </a:r>
          </a:p>
          <a:p>
            <a:pPr marL="171450" indent="-171450" algn="just">
              <a:lnSpc>
                <a:spcPct val="150000"/>
              </a:lnSpc>
              <a:buClr>
                <a:srgbClr val="53B5FF"/>
              </a:buClr>
              <a:buFont typeface="Wingdings" panose="05000000000000000000" pitchFamily="2" charset="2"/>
              <a:buChar char="§"/>
            </a:pPr>
            <a:r>
              <a:rPr lang="nl-NL" sz="1100">
                <a:latin typeface="Lato" panose="020F0502020204030203" pitchFamily="34" charset="0"/>
              </a:rPr>
              <a:t>Creëert </a:t>
            </a:r>
            <a:r>
              <a:rPr lang="nl-NL" sz="1100" b="1">
                <a:latin typeface="Lato" panose="020F0502020204030203" pitchFamily="34" charset="0"/>
              </a:rPr>
              <a:t>multiplier </a:t>
            </a:r>
            <a:r>
              <a:rPr lang="nl-NL" sz="1100">
                <a:latin typeface="Lato" panose="020F0502020204030203" pitchFamily="34" charset="0"/>
              </a:rPr>
              <a:t>op financiering uit bestaande instrumenten (incl. pallet van instrumenten KIA Digitalisering)</a:t>
            </a:r>
          </a:p>
          <a:p>
            <a:pPr marL="171450" indent="-171450" algn="just">
              <a:lnSpc>
                <a:spcPct val="150000"/>
              </a:lnSpc>
              <a:buClr>
                <a:srgbClr val="53B5FF"/>
              </a:buClr>
              <a:buFont typeface="Wingdings" panose="05000000000000000000" pitchFamily="2" charset="2"/>
              <a:buChar char="§"/>
            </a:pPr>
            <a:r>
              <a:rPr lang="nl-NL" sz="1100" u="sng">
                <a:latin typeface="Lato" panose="020F0502020204030203" pitchFamily="34" charset="0"/>
              </a:rPr>
              <a:t>PLUS/PRÉ</a:t>
            </a:r>
            <a:r>
              <a:rPr lang="nl-NL" sz="1100">
                <a:latin typeface="Lato" panose="020F0502020204030203" pitchFamily="34" charset="0"/>
              </a:rPr>
              <a:t>: legt </a:t>
            </a:r>
            <a:r>
              <a:rPr lang="nl-NL" sz="1100" b="1">
                <a:latin typeface="Lato" panose="020F0502020204030203" pitchFamily="34" charset="0"/>
              </a:rPr>
              <a:t>verbinding</a:t>
            </a:r>
            <a:r>
              <a:rPr lang="nl-NL" sz="1100">
                <a:latin typeface="Lato" panose="020F0502020204030203" pitchFamily="34" charset="0"/>
              </a:rPr>
              <a:t> tussen Rijk en Regio, EU en Rijk of EU en Regio in middelen en/of activiteiten</a:t>
            </a:r>
          </a:p>
        </p:txBody>
      </p:sp>
    </p:spTree>
    <p:extLst>
      <p:ext uri="{BB962C8B-B14F-4D97-AF65-F5344CB8AC3E}">
        <p14:creationId xmlns:p14="http://schemas.microsoft.com/office/powerpoint/2010/main" val="4117321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FAF9009-A3C5-4B04-A712-C0856F6DAAF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966788" y="1384300"/>
            <a:ext cx="11223625" cy="4102100"/>
          </a:xfrm>
        </p:spPr>
      </p:pic>
      <p:sp>
        <p:nvSpPr>
          <p:cNvPr id="5" name="TextBox 4">
            <a:extLst>
              <a:ext uri="{FF2B5EF4-FFF2-40B4-BE49-F238E27FC236}">
                <a16:creationId xmlns:a16="http://schemas.microsoft.com/office/drawing/2014/main" id="{93137C9A-C065-2406-1AB0-0C4E66B6A7E0}"/>
              </a:ext>
            </a:extLst>
          </p:cNvPr>
          <p:cNvSpPr txBox="1"/>
          <p:nvPr/>
        </p:nvSpPr>
        <p:spPr>
          <a:xfrm>
            <a:off x="1571852" y="3512258"/>
            <a:ext cx="5851262" cy="1118255"/>
          </a:xfrm>
          <a:prstGeom prst="rect">
            <a:avLst/>
          </a:prstGeom>
          <a:noFill/>
        </p:spPr>
        <p:txBody>
          <a:bodyPr wrap="square" rtlCol="0">
            <a:spAutoFit/>
          </a:bodyPr>
          <a:lstStyle/>
          <a:p>
            <a:pPr>
              <a:lnSpc>
                <a:spcPts val="4000"/>
              </a:lnSpc>
            </a:pPr>
            <a:r>
              <a:rPr lang="en-US" sz="4400" b="1" err="1">
                <a:solidFill>
                  <a:schemeClr val="bg1"/>
                </a:solidFill>
                <a:latin typeface="Lato" panose="020F0502020204030203" pitchFamily="34" charset="0"/>
                <a:ea typeface="Montserrat" charset="0"/>
                <a:cs typeface="Montserrat" charset="0"/>
              </a:rPr>
              <a:t>Aanpak</a:t>
            </a:r>
            <a:r>
              <a:rPr lang="en-US" sz="4400" b="1">
                <a:solidFill>
                  <a:schemeClr val="bg1"/>
                </a:solidFill>
                <a:latin typeface="Lato" panose="020F0502020204030203" pitchFamily="34" charset="0"/>
                <a:ea typeface="Montserrat" charset="0"/>
                <a:cs typeface="Montserrat" charset="0"/>
              </a:rPr>
              <a:t> voor </a:t>
            </a:r>
            <a:r>
              <a:rPr lang="en-US" sz="4400" b="1" err="1">
                <a:solidFill>
                  <a:schemeClr val="bg1"/>
                </a:solidFill>
                <a:latin typeface="Lato" panose="020F0502020204030203" pitchFamily="34" charset="0"/>
                <a:ea typeface="Montserrat" charset="0"/>
                <a:cs typeface="Montserrat" charset="0"/>
              </a:rPr>
              <a:t>opstellen</a:t>
            </a:r>
            <a:r>
              <a:rPr lang="en-US" sz="4400" b="1">
                <a:solidFill>
                  <a:schemeClr val="bg1"/>
                </a:solidFill>
                <a:latin typeface="Lato" panose="020F0502020204030203" pitchFamily="34" charset="0"/>
                <a:ea typeface="Montserrat" charset="0"/>
                <a:cs typeface="Montserrat" charset="0"/>
              </a:rPr>
              <a:t> </a:t>
            </a:r>
            <a:r>
              <a:rPr lang="en-US" sz="4400" b="1" err="1">
                <a:solidFill>
                  <a:schemeClr val="bg1"/>
                </a:solidFill>
                <a:latin typeface="Lato" panose="020F0502020204030203" pitchFamily="34" charset="0"/>
                <a:ea typeface="Montserrat" charset="0"/>
                <a:cs typeface="Montserrat" charset="0"/>
              </a:rPr>
              <a:t>actieagenda</a:t>
            </a:r>
            <a:endParaRPr lang="en-US" sz="4400" b="1">
              <a:solidFill>
                <a:schemeClr val="bg1"/>
              </a:solidFill>
              <a:latin typeface="Lato" panose="020F0502020204030203" pitchFamily="34" charset="0"/>
              <a:ea typeface="Montserrat" charset="0"/>
              <a:cs typeface="Montserrat" charset="0"/>
            </a:endParaRPr>
          </a:p>
        </p:txBody>
      </p:sp>
      <p:sp>
        <p:nvSpPr>
          <p:cNvPr id="8" name="TextBox 7">
            <a:extLst>
              <a:ext uri="{FF2B5EF4-FFF2-40B4-BE49-F238E27FC236}">
                <a16:creationId xmlns:a16="http://schemas.microsoft.com/office/drawing/2014/main" id="{0C1B0F40-BF7B-E775-C814-F2556275C96A}"/>
              </a:ext>
            </a:extLst>
          </p:cNvPr>
          <p:cNvSpPr txBox="1"/>
          <p:nvPr/>
        </p:nvSpPr>
        <p:spPr>
          <a:xfrm>
            <a:off x="4903197" y="5977328"/>
            <a:ext cx="6337891" cy="276999"/>
          </a:xfrm>
          <a:prstGeom prst="rect">
            <a:avLst/>
          </a:prstGeom>
          <a:noFill/>
        </p:spPr>
        <p:txBody>
          <a:bodyPr wrap="square" rtlCol="0">
            <a:spAutoFit/>
          </a:bodyPr>
          <a:lstStyle/>
          <a:p>
            <a:pPr algn="r"/>
            <a:r>
              <a:rPr lang="en-US" sz="1200">
                <a:solidFill>
                  <a:srgbClr val="00B0F0"/>
                </a:solidFill>
                <a:latin typeface="Barlow" pitchFamily="2" charset="77"/>
                <a:ea typeface="Montserrat" charset="0"/>
                <a:cs typeface="Montserrat" charset="0"/>
              </a:rPr>
              <a:t>AANPAK VOOR HET OPSTELLEN VAN DE ACTIEAGENDA AI &amp; DATA</a:t>
            </a:r>
          </a:p>
        </p:txBody>
      </p:sp>
      <p:sp>
        <p:nvSpPr>
          <p:cNvPr id="12" name="Rectangle 11">
            <a:extLst>
              <a:ext uri="{FF2B5EF4-FFF2-40B4-BE49-F238E27FC236}">
                <a16:creationId xmlns:a16="http://schemas.microsoft.com/office/drawing/2014/main" id="{8AFA7EF5-E880-7EF5-BA6C-DB399FDC9F2D}"/>
              </a:ext>
            </a:extLst>
          </p:cNvPr>
          <p:cNvSpPr/>
          <p:nvPr/>
        </p:nvSpPr>
        <p:spPr>
          <a:xfrm rot="2700000">
            <a:off x="817617" y="4162024"/>
            <a:ext cx="298341" cy="298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900"/>
          </a:p>
        </p:txBody>
      </p:sp>
      <p:pic>
        <p:nvPicPr>
          <p:cNvPr id="13" name="Picture 12">
            <a:extLst>
              <a:ext uri="{FF2B5EF4-FFF2-40B4-BE49-F238E27FC236}">
                <a16:creationId xmlns:a16="http://schemas.microsoft.com/office/drawing/2014/main" id="{EB7FDFE3-72CE-B5AB-A4DB-03F6C981AF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5663" y="1819963"/>
            <a:ext cx="1095003" cy="846652"/>
          </a:xfrm>
          <a:prstGeom prst="rect">
            <a:avLst/>
          </a:prstGeom>
        </p:spPr>
      </p:pic>
      <p:pic>
        <p:nvPicPr>
          <p:cNvPr id="2" name="Picture Placeholder 5">
            <a:extLst>
              <a:ext uri="{FF2B5EF4-FFF2-40B4-BE49-F238E27FC236}">
                <a16:creationId xmlns:a16="http://schemas.microsoft.com/office/drawing/2014/main" id="{C0CECEBE-BEF3-6E0A-4CB2-0B8F2BAAD155}"/>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a:ext>
            </a:extLst>
          </a:blip>
          <a:srcRect/>
          <a:stretch/>
        </p:blipFill>
        <p:spPr>
          <a:xfrm>
            <a:off x="11547741" y="0"/>
            <a:ext cx="642672" cy="637729"/>
          </a:xfrm>
          <a:prstGeom prst="rect">
            <a:avLst/>
          </a:prstGeom>
          <a:solidFill>
            <a:schemeClr val="accent1">
              <a:lumMod val="20000"/>
              <a:lumOff val="80000"/>
            </a:schemeClr>
          </a:solidFill>
        </p:spPr>
      </p:pic>
      <p:sp>
        <p:nvSpPr>
          <p:cNvPr id="3" name="TextBox 2">
            <a:extLst>
              <a:ext uri="{FF2B5EF4-FFF2-40B4-BE49-F238E27FC236}">
                <a16:creationId xmlns:a16="http://schemas.microsoft.com/office/drawing/2014/main" id="{8F3D57A4-8909-823C-6827-4C956BF1B0A2}"/>
              </a:ext>
            </a:extLst>
          </p:cNvPr>
          <p:cNvSpPr txBox="1"/>
          <p:nvPr/>
        </p:nvSpPr>
        <p:spPr>
          <a:xfrm>
            <a:off x="11554580" y="111115"/>
            <a:ext cx="635833" cy="461665"/>
          </a:xfrm>
          <a:prstGeom prst="rect">
            <a:avLst/>
          </a:prstGeom>
          <a:noFill/>
        </p:spPr>
        <p:txBody>
          <a:bodyPr wrap="square">
            <a:spAutoFit/>
          </a:bodyPr>
          <a:lstStyle/>
          <a:p>
            <a:pPr algn="ctr"/>
            <a:r>
              <a:rPr lang="en-US" sz="2400">
                <a:solidFill>
                  <a:schemeClr val="bg1"/>
                </a:solidFill>
                <a:latin typeface="Lato Thin" panose="020F0502020204030203" pitchFamily="34" charset="0"/>
                <a:ea typeface="Lato Thin" panose="020F0502020204030203" pitchFamily="34" charset="0"/>
                <a:cs typeface="Lato Thin" panose="020F0502020204030203" pitchFamily="34" charset="0"/>
              </a:rPr>
              <a:t>7</a:t>
            </a:r>
          </a:p>
        </p:txBody>
      </p:sp>
    </p:spTree>
    <p:extLst>
      <p:ext uri="{BB962C8B-B14F-4D97-AF65-F5344CB8AC3E}">
        <p14:creationId xmlns:p14="http://schemas.microsoft.com/office/powerpoint/2010/main" val="2441842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3603FFFD-8B40-28AB-8AEB-1B51A0DEE462}"/>
              </a:ext>
            </a:extLst>
          </p:cNvPr>
          <p:cNvSpPr txBox="1"/>
          <p:nvPr/>
        </p:nvSpPr>
        <p:spPr>
          <a:xfrm>
            <a:off x="960572" y="685800"/>
            <a:ext cx="2896238" cy="276999"/>
          </a:xfrm>
          <a:prstGeom prst="rect">
            <a:avLst/>
          </a:prstGeom>
          <a:noFill/>
        </p:spPr>
        <p:txBody>
          <a:bodyPr wrap="square" rtlCol="0">
            <a:spAutoFit/>
          </a:bodyPr>
          <a:lstStyle/>
          <a:p>
            <a:r>
              <a:rPr lang="en-US" sz="1200" err="1">
                <a:solidFill>
                  <a:srgbClr val="00B0F0"/>
                </a:solidFill>
                <a:latin typeface="Barlow" pitchFamily="2" charset="77"/>
                <a:ea typeface="Montserrat" charset="0"/>
                <a:cs typeface="Montserrat" charset="0"/>
              </a:rPr>
              <a:t>Aanpak</a:t>
            </a:r>
            <a:endParaRPr lang="en-US" sz="1200">
              <a:solidFill>
                <a:srgbClr val="00B0F0"/>
              </a:solidFill>
              <a:latin typeface="Barlow" pitchFamily="2" charset="77"/>
              <a:ea typeface="Montserrat" charset="0"/>
              <a:cs typeface="Montserrat" charset="0"/>
            </a:endParaRPr>
          </a:p>
        </p:txBody>
      </p:sp>
      <p:cxnSp>
        <p:nvCxnSpPr>
          <p:cNvPr id="10" name="Straight Connector 9">
            <a:extLst>
              <a:ext uri="{FF2B5EF4-FFF2-40B4-BE49-F238E27FC236}">
                <a16:creationId xmlns:a16="http://schemas.microsoft.com/office/drawing/2014/main" id="{BD7D8C49-F1FF-C0B3-E489-C724A39AB0C5}"/>
              </a:ext>
            </a:extLst>
          </p:cNvPr>
          <p:cNvCxnSpPr>
            <a:cxnSpLocks/>
          </p:cNvCxnSpPr>
          <p:nvPr/>
        </p:nvCxnSpPr>
        <p:spPr>
          <a:xfrm>
            <a:off x="960572" y="1970915"/>
            <a:ext cx="43537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A9EDEE7-D9BF-238A-F0FD-09E84C95A34C}"/>
              </a:ext>
            </a:extLst>
          </p:cNvPr>
          <p:cNvSpPr txBox="1"/>
          <p:nvPr/>
        </p:nvSpPr>
        <p:spPr>
          <a:xfrm>
            <a:off x="892335" y="1512518"/>
            <a:ext cx="10760087" cy="451406"/>
          </a:xfrm>
          <a:prstGeom prst="rect">
            <a:avLst/>
          </a:prstGeom>
          <a:noFill/>
        </p:spPr>
        <p:txBody>
          <a:bodyPr wrap="square" rtlCol="0">
            <a:spAutoFit/>
          </a:bodyPr>
          <a:lstStyle/>
          <a:p>
            <a:pPr>
              <a:lnSpc>
                <a:spcPts val="2750"/>
              </a:lnSpc>
            </a:pPr>
            <a:r>
              <a:rPr lang="en-US" sz="3000" b="1" err="1">
                <a:latin typeface="Lato" panose="020F0502020204030203" pitchFamily="34" charset="0"/>
                <a:ea typeface="Montserrat" charset="0"/>
                <a:cs typeface="Montserrat" charset="0"/>
              </a:rPr>
              <a:t>Overzicht</a:t>
            </a:r>
            <a:r>
              <a:rPr lang="en-US" sz="3000" b="1">
                <a:latin typeface="Lato" panose="020F0502020204030203" pitchFamily="34" charset="0"/>
                <a:ea typeface="Montserrat" charset="0"/>
                <a:cs typeface="Montserrat" charset="0"/>
              </a:rPr>
              <a:t> </a:t>
            </a:r>
            <a:r>
              <a:rPr lang="en-US" sz="3000" b="1" err="1">
                <a:latin typeface="Lato" panose="020F0502020204030203" pitchFamily="34" charset="0"/>
                <a:ea typeface="Montserrat" charset="0"/>
                <a:cs typeface="Montserrat" charset="0"/>
              </a:rPr>
              <a:t>aanpak</a:t>
            </a:r>
            <a:r>
              <a:rPr lang="en-US" sz="3000" b="1">
                <a:latin typeface="Lato" panose="020F0502020204030203" pitchFamily="34" charset="0"/>
                <a:ea typeface="Montserrat" charset="0"/>
                <a:cs typeface="Montserrat" charset="0"/>
              </a:rPr>
              <a:t> </a:t>
            </a:r>
            <a:r>
              <a:rPr lang="en-US" sz="3000" b="1" err="1">
                <a:latin typeface="Lato" panose="020F0502020204030203" pitchFamily="34" charset="0"/>
                <a:ea typeface="Montserrat" charset="0"/>
                <a:cs typeface="Montserrat" charset="0"/>
              </a:rPr>
              <a:t>voor</a:t>
            </a:r>
            <a:r>
              <a:rPr lang="en-US" sz="3000" b="1">
                <a:latin typeface="Lato" panose="020F0502020204030203" pitchFamily="34" charset="0"/>
                <a:ea typeface="Montserrat" charset="0"/>
                <a:cs typeface="Montserrat" charset="0"/>
              </a:rPr>
              <a:t> </a:t>
            </a:r>
            <a:r>
              <a:rPr lang="en-US" sz="3000" b="1" err="1">
                <a:latin typeface="Lato" panose="020F0502020204030203" pitchFamily="34" charset="0"/>
                <a:ea typeface="Montserrat" charset="0"/>
                <a:cs typeface="Montserrat" charset="0"/>
              </a:rPr>
              <a:t>opstellen</a:t>
            </a:r>
            <a:r>
              <a:rPr lang="en-US" sz="3000" b="1">
                <a:latin typeface="Lato" panose="020F0502020204030203" pitchFamily="34" charset="0"/>
                <a:ea typeface="Montserrat" charset="0"/>
                <a:cs typeface="Montserrat" charset="0"/>
              </a:rPr>
              <a:t> </a:t>
            </a:r>
            <a:r>
              <a:rPr lang="en-US" sz="3000" b="1" err="1">
                <a:latin typeface="Lato" panose="020F0502020204030203" pitchFamily="34" charset="0"/>
                <a:ea typeface="Montserrat" charset="0"/>
                <a:cs typeface="Montserrat" charset="0"/>
              </a:rPr>
              <a:t>actieagenda</a:t>
            </a:r>
            <a:r>
              <a:rPr lang="en-US" sz="3000" b="1">
                <a:latin typeface="Lato" panose="020F0502020204030203" pitchFamily="34" charset="0"/>
                <a:ea typeface="Montserrat" charset="0"/>
                <a:cs typeface="Montserrat" charset="0"/>
              </a:rPr>
              <a:t> AI &amp; Data</a:t>
            </a:r>
          </a:p>
        </p:txBody>
      </p:sp>
      <p:pic>
        <p:nvPicPr>
          <p:cNvPr id="2" name="Picture Placeholder 5">
            <a:extLst>
              <a:ext uri="{FF2B5EF4-FFF2-40B4-BE49-F238E27FC236}">
                <a16:creationId xmlns:a16="http://schemas.microsoft.com/office/drawing/2014/main" id="{12DC7138-47A9-300A-9CAD-9A3CD3A63F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47741" y="0"/>
            <a:ext cx="642672" cy="637729"/>
          </a:xfrm>
          <a:prstGeom prst="rect">
            <a:avLst/>
          </a:prstGeom>
          <a:solidFill>
            <a:schemeClr val="accent1">
              <a:lumMod val="20000"/>
              <a:lumOff val="80000"/>
            </a:schemeClr>
          </a:solidFill>
        </p:spPr>
      </p:pic>
      <p:sp>
        <p:nvSpPr>
          <p:cNvPr id="3" name="TextBox 2">
            <a:extLst>
              <a:ext uri="{FF2B5EF4-FFF2-40B4-BE49-F238E27FC236}">
                <a16:creationId xmlns:a16="http://schemas.microsoft.com/office/drawing/2014/main" id="{48194584-9DC2-1D6B-390C-7CE00A574E65}"/>
              </a:ext>
            </a:extLst>
          </p:cNvPr>
          <p:cNvSpPr txBox="1"/>
          <p:nvPr/>
        </p:nvSpPr>
        <p:spPr>
          <a:xfrm>
            <a:off x="11554580" y="111115"/>
            <a:ext cx="635833" cy="461665"/>
          </a:xfrm>
          <a:prstGeom prst="rect">
            <a:avLst/>
          </a:prstGeom>
          <a:noFill/>
        </p:spPr>
        <p:txBody>
          <a:bodyPr wrap="square">
            <a:spAutoFit/>
          </a:bodyPr>
          <a:lstStyle/>
          <a:p>
            <a:pPr algn="ctr"/>
            <a:r>
              <a:rPr lang="en-US" sz="2400">
                <a:solidFill>
                  <a:schemeClr val="bg1"/>
                </a:solidFill>
                <a:latin typeface="Lato Thin" panose="020F0502020204030203" pitchFamily="34" charset="0"/>
                <a:ea typeface="Lato Thin" panose="020F0502020204030203" pitchFamily="34" charset="0"/>
                <a:cs typeface="Lato Thin" panose="020F0502020204030203" pitchFamily="34" charset="0"/>
              </a:rPr>
              <a:t>8</a:t>
            </a:r>
          </a:p>
        </p:txBody>
      </p:sp>
      <p:pic>
        <p:nvPicPr>
          <p:cNvPr id="23" name="Picture 22">
            <a:extLst>
              <a:ext uri="{FF2B5EF4-FFF2-40B4-BE49-F238E27FC236}">
                <a16:creationId xmlns:a16="http://schemas.microsoft.com/office/drawing/2014/main" id="{E04850A4-0E83-3FCA-BD39-0AC1E26CD4E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691413" y="2200386"/>
            <a:ext cx="8809172" cy="3044574"/>
          </a:xfrm>
          <a:prstGeom prst="rect">
            <a:avLst/>
          </a:prstGeom>
        </p:spPr>
      </p:pic>
      <p:sp>
        <p:nvSpPr>
          <p:cNvPr id="24" name="TextBox 23">
            <a:extLst>
              <a:ext uri="{FF2B5EF4-FFF2-40B4-BE49-F238E27FC236}">
                <a16:creationId xmlns:a16="http://schemas.microsoft.com/office/drawing/2014/main" id="{932E3704-6ADB-7DCF-9C38-73184E968CF3}"/>
              </a:ext>
            </a:extLst>
          </p:cNvPr>
          <p:cNvSpPr txBox="1"/>
          <p:nvPr/>
        </p:nvSpPr>
        <p:spPr>
          <a:xfrm>
            <a:off x="3380462" y="5244959"/>
            <a:ext cx="2104509" cy="1384995"/>
          </a:xfrm>
          <a:prstGeom prst="rect">
            <a:avLst/>
          </a:prstGeom>
          <a:noFill/>
        </p:spPr>
        <p:txBody>
          <a:bodyPr wrap="square" rtlCol="0">
            <a:spAutoFit/>
          </a:bodyPr>
          <a:lstStyle/>
          <a:p>
            <a:pPr marL="171450" indent="-171450">
              <a:buClr>
                <a:srgbClr val="53B5FF"/>
              </a:buClr>
              <a:buFont typeface="Wingdings" panose="05000000000000000000" pitchFamily="2" charset="2"/>
              <a:buChar char="§"/>
            </a:pPr>
            <a:r>
              <a:rPr lang="nl-NL" sz="1200">
                <a:latin typeface="Lato" panose="020F0502020204030203" pitchFamily="34" charset="0"/>
              </a:rPr>
              <a:t>Gebruik makend van bestaande agenda’s en analyses die in kader NTS zijn gemaakt</a:t>
            </a:r>
          </a:p>
          <a:p>
            <a:pPr marL="171450" indent="-171450">
              <a:buClr>
                <a:srgbClr val="53B5FF"/>
              </a:buClr>
              <a:buFont typeface="Wingdings" panose="05000000000000000000" pitchFamily="2" charset="2"/>
              <a:buChar char="§"/>
            </a:pPr>
            <a:r>
              <a:rPr lang="nl-NL" sz="1200">
                <a:latin typeface="Lato" panose="020F0502020204030203" pitchFamily="34" charset="0"/>
              </a:rPr>
              <a:t>Identificeren van </a:t>
            </a:r>
            <a:r>
              <a:rPr lang="nl-NL" sz="1200" err="1">
                <a:latin typeface="Lato" panose="020F0502020204030203" pitchFamily="34" charset="0"/>
              </a:rPr>
              <a:t>moonshots</a:t>
            </a:r>
            <a:r>
              <a:rPr lang="nl-NL" sz="1200">
                <a:latin typeface="Lato" panose="020F0502020204030203" pitchFamily="34" charset="0"/>
              </a:rPr>
              <a:t> en doorbraak-projecten op AI &amp; Data</a:t>
            </a:r>
          </a:p>
        </p:txBody>
      </p:sp>
      <p:sp>
        <p:nvSpPr>
          <p:cNvPr id="28" name="TextBox 27">
            <a:extLst>
              <a:ext uri="{FF2B5EF4-FFF2-40B4-BE49-F238E27FC236}">
                <a16:creationId xmlns:a16="http://schemas.microsoft.com/office/drawing/2014/main" id="{09E698AB-289C-DBB8-CF5F-4F810BF874E1}"/>
              </a:ext>
            </a:extLst>
          </p:cNvPr>
          <p:cNvSpPr txBox="1"/>
          <p:nvPr/>
        </p:nvSpPr>
        <p:spPr>
          <a:xfrm>
            <a:off x="5805115" y="5222593"/>
            <a:ext cx="2230130" cy="1569660"/>
          </a:xfrm>
          <a:prstGeom prst="rect">
            <a:avLst/>
          </a:prstGeom>
          <a:noFill/>
        </p:spPr>
        <p:txBody>
          <a:bodyPr wrap="square" rtlCol="0">
            <a:spAutoFit/>
          </a:bodyPr>
          <a:lstStyle/>
          <a:p>
            <a:pPr marL="171450" indent="-171450">
              <a:buClr>
                <a:srgbClr val="53B5FF"/>
              </a:buClr>
              <a:buFont typeface="Wingdings" panose="05000000000000000000" pitchFamily="2" charset="2"/>
              <a:buChar char="§"/>
            </a:pPr>
            <a:r>
              <a:rPr lang="nl-NL" sz="1200">
                <a:latin typeface="Lato" panose="020F0502020204030203" pitchFamily="34" charset="0"/>
              </a:rPr>
              <a:t>Prioriteren van </a:t>
            </a:r>
            <a:r>
              <a:rPr lang="nl-NL" sz="1200" err="1">
                <a:latin typeface="Lato" panose="020F0502020204030203" pitchFamily="34" charset="0"/>
              </a:rPr>
              <a:t>moonshots</a:t>
            </a:r>
            <a:r>
              <a:rPr lang="nl-NL" sz="1200">
                <a:latin typeface="Lato" panose="020F0502020204030203" pitchFamily="34" charset="0"/>
              </a:rPr>
              <a:t> en doorbraakprojecten</a:t>
            </a:r>
          </a:p>
          <a:p>
            <a:pPr marL="171450" indent="-171450">
              <a:buClr>
                <a:srgbClr val="53B5FF"/>
              </a:buClr>
              <a:buFont typeface="Wingdings" panose="05000000000000000000" pitchFamily="2" charset="2"/>
              <a:buChar char="§"/>
            </a:pPr>
            <a:r>
              <a:rPr lang="nl-NL" sz="1200">
                <a:latin typeface="Lato" panose="020F0502020204030203" pitchFamily="34" charset="0"/>
              </a:rPr>
              <a:t>Formuleren van concrete acties om doelen en ambities te bereiken</a:t>
            </a:r>
          </a:p>
          <a:p>
            <a:pPr marL="171450" indent="-171450">
              <a:buClr>
                <a:srgbClr val="53B5FF"/>
              </a:buClr>
              <a:buFont typeface="Wingdings" panose="05000000000000000000" pitchFamily="2" charset="2"/>
              <a:buChar char="§"/>
            </a:pPr>
            <a:r>
              <a:rPr lang="nl-NL" sz="1200">
                <a:latin typeface="Lato" panose="020F0502020204030203" pitchFamily="34" charset="0"/>
              </a:rPr>
              <a:t>Doorkijk naar mix-</a:t>
            </a:r>
            <a:r>
              <a:rPr lang="nl-NL" sz="1200" err="1">
                <a:latin typeface="Lato" panose="020F0502020204030203" pitchFamily="34" charset="0"/>
              </a:rPr>
              <a:t>and</a:t>
            </a:r>
            <a:r>
              <a:rPr lang="nl-NL" sz="1200">
                <a:latin typeface="Lato" panose="020F0502020204030203" pitchFamily="34" charset="0"/>
              </a:rPr>
              <a:t>-match met instrumenten in relatie tot ambities</a:t>
            </a:r>
          </a:p>
        </p:txBody>
      </p:sp>
      <p:sp>
        <p:nvSpPr>
          <p:cNvPr id="29" name="TextBox 28">
            <a:extLst>
              <a:ext uri="{FF2B5EF4-FFF2-40B4-BE49-F238E27FC236}">
                <a16:creationId xmlns:a16="http://schemas.microsoft.com/office/drawing/2014/main" id="{C3BC3332-3CE0-61A9-9A7E-871039C5611B}"/>
              </a:ext>
            </a:extLst>
          </p:cNvPr>
          <p:cNvSpPr txBox="1"/>
          <p:nvPr/>
        </p:nvSpPr>
        <p:spPr>
          <a:xfrm>
            <a:off x="8300712" y="5199510"/>
            <a:ext cx="2104508" cy="1015663"/>
          </a:xfrm>
          <a:prstGeom prst="rect">
            <a:avLst/>
          </a:prstGeom>
          <a:noFill/>
        </p:spPr>
        <p:txBody>
          <a:bodyPr wrap="square" rtlCol="0">
            <a:spAutoFit/>
          </a:bodyPr>
          <a:lstStyle/>
          <a:p>
            <a:pPr marL="171450" indent="-171450">
              <a:buClr>
                <a:srgbClr val="53B5FF"/>
              </a:buClr>
              <a:buFont typeface="Wingdings" panose="05000000000000000000" pitchFamily="2" charset="2"/>
              <a:buChar char="§"/>
            </a:pPr>
            <a:r>
              <a:rPr lang="nl-NL" sz="1200">
                <a:latin typeface="Lato" panose="020F0502020204030203" pitchFamily="34" charset="0"/>
              </a:rPr>
              <a:t>Beschrijven van organisatiemodel en rol reeds bestaande gremia</a:t>
            </a:r>
          </a:p>
          <a:p>
            <a:pPr marL="171450" indent="-171450">
              <a:buClr>
                <a:srgbClr val="53B5FF"/>
              </a:buClr>
              <a:buFont typeface="Wingdings" panose="05000000000000000000" pitchFamily="2" charset="2"/>
              <a:buChar char="§"/>
            </a:pPr>
            <a:r>
              <a:rPr lang="nl-NL" sz="1200">
                <a:latin typeface="Lato" panose="020F0502020204030203" pitchFamily="34" charset="0"/>
              </a:rPr>
              <a:t>Inclusief tijdlijn uitvoer actieagenda</a:t>
            </a:r>
          </a:p>
        </p:txBody>
      </p:sp>
      <p:sp>
        <p:nvSpPr>
          <p:cNvPr id="4" name="Left Brace 3">
            <a:extLst>
              <a:ext uri="{FF2B5EF4-FFF2-40B4-BE49-F238E27FC236}">
                <a16:creationId xmlns:a16="http://schemas.microsoft.com/office/drawing/2014/main" id="{9E3E5DC7-1A53-56DC-3FC8-4ADF59FC7888}"/>
              </a:ext>
            </a:extLst>
          </p:cNvPr>
          <p:cNvSpPr/>
          <p:nvPr/>
        </p:nvSpPr>
        <p:spPr>
          <a:xfrm>
            <a:off x="1321299" y="2200386"/>
            <a:ext cx="295469" cy="26867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NL" sz="900"/>
          </a:p>
        </p:txBody>
      </p:sp>
      <p:sp>
        <p:nvSpPr>
          <p:cNvPr id="5" name="TextBox 4">
            <a:extLst>
              <a:ext uri="{FF2B5EF4-FFF2-40B4-BE49-F238E27FC236}">
                <a16:creationId xmlns:a16="http://schemas.microsoft.com/office/drawing/2014/main" id="{C173D245-18E7-B7E8-85EF-8EFC32F2DB8D}"/>
              </a:ext>
            </a:extLst>
          </p:cNvPr>
          <p:cNvSpPr txBox="1"/>
          <p:nvPr/>
        </p:nvSpPr>
        <p:spPr>
          <a:xfrm>
            <a:off x="0" y="3280724"/>
            <a:ext cx="1436951" cy="461665"/>
          </a:xfrm>
          <a:prstGeom prst="rect">
            <a:avLst/>
          </a:prstGeom>
          <a:noFill/>
        </p:spPr>
        <p:txBody>
          <a:bodyPr wrap="square" rtlCol="0">
            <a:spAutoFit/>
          </a:bodyPr>
          <a:lstStyle/>
          <a:p>
            <a:pPr algn="ctr"/>
            <a:r>
              <a:rPr lang="en-US" sz="1200" i="1" err="1"/>
              <a:t>Dit</a:t>
            </a:r>
            <a:r>
              <a:rPr lang="en-US" sz="1200" i="1"/>
              <a:t> </a:t>
            </a:r>
            <a:r>
              <a:rPr lang="en-US" sz="1200" i="1" err="1"/>
              <a:t>slidedeck</a:t>
            </a:r>
            <a:r>
              <a:rPr lang="en-US" sz="1200" i="1"/>
              <a:t> </a:t>
            </a:r>
          </a:p>
          <a:p>
            <a:pPr algn="ctr"/>
            <a:r>
              <a:rPr lang="en-US" sz="1200" i="1"/>
              <a:t>(plan van </a:t>
            </a:r>
            <a:r>
              <a:rPr lang="en-US" sz="1200" i="1" err="1"/>
              <a:t>aanpak</a:t>
            </a:r>
            <a:r>
              <a:rPr lang="en-US" sz="1200" i="1"/>
              <a:t>)</a:t>
            </a:r>
            <a:endParaRPr lang="en-NL" sz="1200" i="1"/>
          </a:p>
        </p:txBody>
      </p:sp>
    </p:spTree>
    <p:extLst>
      <p:ext uri="{BB962C8B-B14F-4D97-AF65-F5344CB8AC3E}">
        <p14:creationId xmlns:p14="http://schemas.microsoft.com/office/powerpoint/2010/main" val="2154447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CE56F28-906B-AD69-04B9-183B7596DA6F}"/>
              </a:ext>
            </a:extLst>
          </p:cNvPr>
          <p:cNvSpPr/>
          <p:nvPr/>
        </p:nvSpPr>
        <p:spPr>
          <a:xfrm>
            <a:off x="6153050" y="2128273"/>
            <a:ext cx="5714956" cy="4138521"/>
          </a:xfrm>
          <a:prstGeom prst="rect">
            <a:avLst/>
          </a:prstGeom>
          <a:solidFill>
            <a:srgbClr val="EBEBF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900"/>
          </a:p>
        </p:txBody>
      </p:sp>
      <p:sp>
        <p:nvSpPr>
          <p:cNvPr id="25" name="Rectangle 24">
            <a:extLst>
              <a:ext uri="{FF2B5EF4-FFF2-40B4-BE49-F238E27FC236}">
                <a16:creationId xmlns:a16="http://schemas.microsoft.com/office/drawing/2014/main" id="{C9513A20-691A-3513-FD67-C6319792A08D}"/>
              </a:ext>
            </a:extLst>
          </p:cNvPr>
          <p:cNvSpPr/>
          <p:nvPr/>
        </p:nvSpPr>
        <p:spPr>
          <a:xfrm>
            <a:off x="960572" y="2128273"/>
            <a:ext cx="5135429" cy="4138521"/>
          </a:xfrm>
          <a:prstGeom prst="rect">
            <a:avLst/>
          </a:prstGeom>
          <a:solidFill>
            <a:srgbClr val="EBEBF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a:p>
        </p:txBody>
      </p:sp>
      <p:sp>
        <p:nvSpPr>
          <p:cNvPr id="26" name="TextBox 25">
            <a:extLst>
              <a:ext uri="{FF2B5EF4-FFF2-40B4-BE49-F238E27FC236}">
                <a16:creationId xmlns:a16="http://schemas.microsoft.com/office/drawing/2014/main" id="{3603FFFD-8B40-28AB-8AEB-1B51A0DEE462}"/>
              </a:ext>
            </a:extLst>
          </p:cNvPr>
          <p:cNvSpPr txBox="1"/>
          <p:nvPr/>
        </p:nvSpPr>
        <p:spPr>
          <a:xfrm>
            <a:off x="960572" y="685800"/>
            <a:ext cx="2896238" cy="276999"/>
          </a:xfrm>
          <a:prstGeom prst="rect">
            <a:avLst/>
          </a:prstGeom>
          <a:noFill/>
        </p:spPr>
        <p:txBody>
          <a:bodyPr wrap="square" rtlCol="0">
            <a:spAutoFit/>
          </a:bodyPr>
          <a:lstStyle/>
          <a:p>
            <a:r>
              <a:rPr lang="en-US" sz="1200" err="1">
                <a:solidFill>
                  <a:srgbClr val="00B0F0"/>
                </a:solidFill>
                <a:latin typeface="Barlow" pitchFamily="2" charset="77"/>
                <a:ea typeface="Montserrat" charset="0"/>
                <a:cs typeface="Montserrat" charset="0"/>
              </a:rPr>
              <a:t>Aanpak</a:t>
            </a:r>
            <a:endParaRPr lang="en-US" sz="1200">
              <a:solidFill>
                <a:srgbClr val="00B0F0"/>
              </a:solidFill>
              <a:latin typeface="Barlow" pitchFamily="2" charset="77"/>
              <a:ea typeface="Montserrat" charset="0"/>
              <a:cs typeface="Montserrat" charset="0"/>
            </a:endParaRPr>
          </a:p>
        </p:txBody>
      </p:sp>
      <p:cxnSp>
        <p:nvCxnSpPr>
          <p:cNvPr id="10" name="Straight Connector 9">
            <a:extLst>
              <a:ext uri="{FF2B5EF4-FFF2-40B4-BE49-F238E27FC236}">
                <a16:creationId xmlns:a16="http://schemas.microsoft.com/office/drawing/2014/main" id="{BD7D8C49-F1FF-C0B3-E489-C724A39AB0C5}"/>
              </a:ext>
            </a:extLst>
          </p:cNvPr>
          <p:cNvCxnSpPr>
            <a:cxnSpLocks/>
          </p:cNvCxnSpPr>
          <p:nvPr/>
        </p:nvCxnSpPr>
        <p:spPr>
          <a:xfrm>
            <a:off x="960572" y="1941312"/>
            <a:ext cx="43537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A9EDEE7-D9BF-238A-F0FD-09E84C95A34C}"/>
              </a:ext>
            </a:extLst>
          </p:cNvPr>
          <p:cNvSpPr txBox="1"/>
          <p:nvPr/>
        </p:nvSpPr>
        <p:spPr>
          <a:xfrm>
            <a:off x="892336" y="1512518"/>
            <a:ext cx="9624852" cy="451406"/>
          </a:xfrm>
          <a:prstGeom prst="rect">
            <a:avLst/>
          </a:prstGeom>
          <a:noFill/>
        </p:spPr>
        <p:txBody>
          <a:bodyPr wrap="square" rtlCol="0">
            <a:spAutoFit/>
          </a:bodyPr>
          <a:lstStyle/>
          <a:p>
            <a:pPr>
              <a:lnSpc>
                <a:spcPts val="2750"/>
              </a:lnSpc>
            </a:pPr>
            <a:r>
              <a:rPr lang="en-US" sz="2700" b="1" err="1">
                <a:latin typeface="Lato" panose="020F0502020204030203" pitchFamily="34" charset="0"/>
                <a:ea typeface="Montserrat" charset="0"/>
                <a:cs typeface="Montserrat" charset="0"/>
              </a:rPr>
              <a:t>Verdieping</a:t>
            </a:r>
            <a:r>
              <a:rPr lang="en-US" sz="2700" b="1">
                <a:latin typeface="Lato" panose="020F0502020204030203" pitchFamily="34" charset="0"/>
                <a:ea typeface="Montserrat" charset="0"/>
                <a:cs typeface="Montserrat" charset="0"/>
              </a:rPr>
              <a:t> </a:t>
            </a:r>
            <a:r>
              <a:rPr lang="en-US" sz="2700" b="1" err="1">
                <a:latin typeface="Lato" panose="020F0502020204030203" pitchFamily="34" charset="0"/>
                <a:ea typeface="Montserrat" charset="0"/>
                <a:cs typeface="Montserrat" charset="0"/>
              </a:rPr>
              <a:t>Fase</a:t>
            </a:r>
            <a:r>
              <a:rPr lang="en-US" sz="2700" b="1">
                <a:latin typeface="Lato" panose="020F0502020204030203" pitchFamily="34" charset="0"/>
                <a:ea typeface="Montserrat" charset="0"/>
                <a:cs typeface="Montserrat" charset="0"/>
              </a:rPr>
              <a:t> 1: </a:t>
            </a:r>
            <a:r>
              <a:rPr lang="en-US" sz="2700" b="1" err="1">
                <a:latin typeface="Lato" panose="020F0502020204030203" pitchFamily="34" charset="0"/>
                <a:ea typeface="Montserrat" charset="0"/>
                <a:cs typeface="Montserrat" charset="0"/>
              </a:rPr>
              <a:t>Groepsinterviews</a:t>
            </a:r>
            <a:r>
              <a:rPr lang="en-US" sz="2700" b="1">
                <a:latin typeface="Lato" panose="020F0502020204030203" pitchFamily="34" charset="0"/>
                <a:ea typeface="Montserrat" charset="0"/>
                <a:cs typeface="Montserrat" charset="0"/>
              </a:rPr>
              <a:t> </a:t>
            </a:r>
            <a:r>
              <a:rPr lang="en-US" sz="2700" b="1" err="1">
                <a:latin typeface="Lato" panose="020F0502020204030203" pitchFamily="34" charset="0"/>
                <a:ea typeface="Montserrat" charset="0"/>
                <a:cs typeface="Montserrat" charset="0"/>
              </a:rPr>
              <a:t>en</a:t>
            </a:r>
            <a:r>
              <a:rPr lang="en-US" sz="2700" b="1">
                <a:latin typeface="Lato" panose="020F0502020204030203" pitchFamily="34" charset="0"/>
                <a:ea typeface="Montserrat" charset="0"/>
                <a:cs typeface="Montserrat" charset="0"/>
              </a:rPr>
              <a:t> SWOT</a:t>
            </a:r>
          </a:p>
        </p:txBody>
      </p:sp>
      <p:pic>
        <p:nvPicPr>
          <p:cNvPr id="2" name="Picture Placeholder 5">
            <a:extLst>
              <a:ext uri="{FF2B5EF4-FFF2-40B4-BE49-F238E27FC236}">
                <a16:creationId xmlns:a16="http://schemas.microsoft.com/office/drawing/2014/main" id="{12DC7138-47A9-300A-9CAD-9A3CD3A63F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47741" y="0"/>
            <a:ext cx="642672" cy="637729"/>
          </a:xfrm>
          <a:prstGeom prst="rect">
            <a:avLst/>
          </a:prstGeom>
          <a:solidFill>
            <a:schemeClr val="accent1">
              <a:lumMod val="20000"/>
              <a:lumOff val="80000"/>
            </a:schemeClr>
          </a:solidFill>
        </p:spPr>
      </p:pic>
      <p:sp>
        <p:nvSpPr>
          <p:cNvPr id="3" name="TextBox 2">
            <a:extLst>
              <a:ext uri="{FF2B5EF4-FFF2-40B4-BE49-F238E27FC236}">
                <a16:creationId xmlns:a16="http://schemas.microsoft.com/office/drawing/2014/main" id="{48194584-9DC2-1D6B-390C-7CE00A574E65}"/>
              </a:ext>
            </a:extLst>
          </p:cNvPr>
          <p:cNvSpPr txBox="1"/>
          <p:nvPr/>
        </p:nvSpPr>
        <p:spPr>
          <a:xfrm>
            <a:off x="11554580" y="111115"/>
            <a:ext cx="635833" cy="461665"/>
          </a:xfrm>
          <a:prstGeom prst="rect">
            <a:avLst/>
          </a:prstGeom>
          <a:noFill/>
        </p:spPr>
        <p:txBody>
          <a:bodyPr wrap="square">
            <a:spAutoFit/>
          </a:bodyPr>
          <a:lstStyle/>
          <a:p>
            <a:pPr algn="ctr"/>
            <a:r>
              <a:rPr lang="en-US" sz="2400">
                <a:solidFill>
                  <a:schemeClr val="bg1"/>
                </a:solidFill>
                <a:latin typeface="Lato Thin" panose="020F0502020204030203" pitchFamily="34" charset="0"/>
                <a:ea typeface="Lato Thin" panose="020F0502020204030203" pitchFamily="34" charset="0"/>
                <a:cs typeface="Lato Thin" panose="020F0502020204030203" pitchFamily="34" charset="0"/>
              </a:rPr>
              <a:t>9</a:t>
            </a:r>
          </a:p>
        </p:txBody>
      </p:sp>
      <p:sp>
        <p:nvSpPr>
          <p:cNvPr id="4" name="TextBox 3">
            <a:extLst>
              <a:ext uri="{FF2B5EF4-FFF2-40B4-BE49-F238E27FC236}">
                <a16:creationId xmlns:a16="http://schemas.microsoft.com/office/drawing/2014/main" id="{E2E9EC2F-C494-AE50-A1D5-6152478F1C30}"/>
              </a:ext>
            </a:extLst>
          </p:cNvPr>
          <p:cNvSpPr txBox="1"/>
          <p:nvPr/>
        </p:nvSpPr>
        <p:spPr>
          <a:xfrm>
            <a:off x="1032785" y="2170907"/>
            <a:ext cx="4934080" cy="1015663"/>
          </a:xfrm>
          <a:prstGeom prst="rect">
            <a:avLst/>
          </a:prstGeom>
          <a:noFill/>
        </p:spPr>
        <p:txBody>
          <a:bodyPr wrap="square" rtlCol="0">
            <a:spAutoFit/>
          </a:bodyPr>
          <a:lstStyle/>
          <a:p>
            <a:pPr marL="257175" indent="-257175">
              <a:buAutoNum type="alphaUcPeriod"/>
            </a:pPr>
            <a:r>
              <a:rPr lang="nl-NL" sz="1200"/>
              <a:t>Enkele groepsinterviews met o.a. bestaande coalities en netwerken, EZ, BZK, KIA ST, TNO, NWO en industriepartners </a:t>
            </a:r>
          </a:p>
          <a:p>
            <a:pPr marL="257175" indent="-257175">
              <a:buAutoNum type="alphaUcPeriod"/>
            </a:pPr>
            <a:endParaRPr lang="nl-NL" sz="1200">
              <a:highlight>
                <a:srgbClr val="FFFF00"/>
              </a:highlight>
            </a:endParaRPr>
          </a:p>
          <a:p>
            <a:r>
              <a:rPr lang="nl-NL" sz="1200"/>
              <a:t>Met analysevragen over de as van:</a:t>
            </a:r>
          </a:p>
          <a:p>
            <a:endParaRPr lang="nl-NL" sz="1200"/>
          </a:p>
        </p:txBody>
      </p:sp>
      <p:pic>
        <p:nvPicPr>
          <p:cNvPr id="9" name="Graphic 8" descr="Architecture outline">
            <a:extLst>
              <a:ext uri="{FF2B5EF4-FFF2-40B4-BE49-F238E27FC236}">
                <a16:creationId xmlns:a16="http://schemas.microsoft.com/office/drawing/2014/main" id="{C92EC656-726B-460A-DB4F-6495B6F1FB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0096" y="2982331"/>
            <a:ext cx="875707" cy="875707"/>
          </a:xfrm>
          <a:prstGeom prst="rect">
            <a:avLst/>
          </a:prstGeom>
        </p:spPr>
      </p:pic>
      <p:sp>
        <p:nvSpPr>
          <p:cNvPr id="12" name="TextBox 11">
            <a:extLst>
              <a:ext uri="{FF2B5EF4-FFF2-40B4-BE49-F238E27FC236}">
                <a16:creationId xmlns:a16="http://schemas.microsoft.com/office/drawing/2014/main" id="{157B1FFC-8232-9196-5B7C-EBCA4696E931}"/>
              </a:ext>
            </a:extLst>
          </p:cNvPr>
          <p:cNvSpPr txBox="1"/>
          <p:nvPr/>
        </p:nvSpPr>
        <p:spPr>
          <a:xfrm>
            <a:off x="1968862" y="3021431"/>
            <a:ext cx="3998003" cy="1046440"/>
          </a:xfrm>
          <a:prstGeom prst="rect">
            <a:avLst/>
          </a:prstGeom>
          <a:noFill/>
        </p:spPr>
        <p:txBody>
          <a:bodyPr wrap="square" rtlCol="0">
            <a:spAutoFit/>
          </a:bodyPr>
          <a:lstStyle/>
          <a:p>
            <a:r>
              <a:rPr lang="nl-NL" sz="1200" b="1"/>
              <a:t>1. Structuur en faciliteiten</a:t>
            </a:r>
          </a:p>
          <a:p>
            <a:pPr marL="257175" indent="-257175">
              <a:buFont typeface="Arial" panose="020B0604020202020204" pitchFamily="34" charset="0"/>
              <a:buChar char="•"/>
            </a:pPr>
            <a:r>
              <a:rPr lang="nl-NL" sz="1100"/>
              <a:t>Actoren, </a:t>
            </a:r>
            <a:r>
              <a:rPr lang="nl-NL" sz="1100" err="1"/>
              <a:t>vernetwerking</a:t>
            </a:r>
            <a:r>
              <a:rPr lang="nl-NL" sz="1100"/>
              <a:t> en leiderschap</a:t>
            </a:r>
          </a:p>
          <a:p>
            <a:pPr marL="257175" indent="-257175">
              <a:buFont typeface="Arial" panose="020B0604020202020204" pitchFamily="34" charset="0"/>
              <a:buChar char="•"/>
            </a:pPr>
            <a:r>
              <a:rPr lang="nl-NL" sz="1100"/>
              <a:t>Human </a:t>
            </a:r>
            <a:r>
              <a:rPr lang="nl-NL" sz="1100" err="1"/>
              <a:t>capital</a:t>
            </a:r>
            <a:endParaRPr lang="nl-NL" sz="1100"/>
          </a:p>
          <a:p>
            <a:pPr marL="257175" indent="-257175">
              <a:buFont typeface="Arial" panose="020B0604020202020204" pitchFamily="34" charset="0"/>
              <a:buChar char="•"/>
            </a:pPr>
            <a:r>
              <a:rPr lang="nl-NL" sz="1100"/>
              <a:t>Institutionele setting</a:t>
            </a:r>
          </a:p>
          <a:p>
            <a:pPr marL="257175" indent="-257175">
              <a:buFont typeface="Arial" panose="020B0604020202020204" pitchFamily="34" charset="0"/>
              <a:buChar char="•"/>
            </a:pPr>
            <a:r>
              <a:rPr lang="nl-NL" sz="1100"/>
              <a:t>(fysieke) infrastructuur</a:t>
            </a:r>
          </a:p>
          <a:p>
            <a:pPr marL="228600" indent="-228600">
              <a:buFont typeface="Arial" panose="020B0604020202020204" pitchFamily="34" charset="0"/>
              <a:buChar char="•"/>
            </a:pPr>
            <a:endParaRPr lang="nl-NL" sz="500" b="1"/>
          </a:p>
        </p:txBody>
      </p:sp>
      <p:sp>
        <p:nvSpPr>
          <p:cNvPr id="17" name="TextBox 16">
            <a:extLst>
              <a:ext uri="{FF2B5EF4-FFF2-40B4-BE49-F238E27FC236}">
                <a16:creationId xmlns:a16="http://schemas.microsoft.com/office/drawing/2014/main" id="{AF7C52FD-ECB5-1953-982A-FA59E3C1732F}"/>
              </a:ext>
            </a:extLst>
          </p:cNvPr>
          <p:cNvSpPr txBox="1"/>
          <p:nvPr/>
        </p:nvSpPr>
        <p:spPr>
          <a:xfrm>
            <a:off x="1968862" y="4102787"/>
            <a:ext cx="2753591" cy="815608"/>
          </a:xfrm>
          <a:prstGeom prst="rect">
            <a:avLst/>
          </a:prstGeom>
          <a:noFill/>
        </p:spPr>
        <p:txBody>
          <a:bodyPr wrap="square" rtlCol="0">
            <a:spAutoFit/>
          </a:bodyPr>
          <a:lstStyle/>
          <a:p>
            <a:r>
              <a:rPr lang="nl-NL" sz="1400" b="1"/>
              <a:t>2. </a:t>
            </a:r>
            <a:r>
              <a:rPr lang="nl-NL" sz="1400" b="1" err="1"/>
              <a:t>Governance</a:t>
            </a:r>
            <a:endParaRPr lang="nl-NL" sz="1400" b="1"/>
          </a:p>
          <a:p>
            <a:pPr marL="228600" indent="-228600">
              <a:buFont typeface="Arial" panose="020B0604020202020204" pitchFamily="34" charset="0"/>
              <a:buChar char="•"/>
            </a:pPr>
            <a:r>
              <a:rPr lang="nl-NL" sz="1100"/>
              <a:t>Organiserend vermogen</a:t>
            </a:r>
          </a:p>
          <a:p>
            <a:pPr marL="228600" indent="-228600">
              <a:buFont typeface="Arial" panose="020B0604020202020204" pitchFamily="34" charset="0"/>
              <a:buChar char="•"/>
            </a:pPr>
            <a:r>
              <a:rPr lang="nl-NL" sz="1100"/>
              <a:t>Huidige samenwerkingen en agenda’s</a:t>
            </a:r>
          </a:p>
          <a:p>
            <a:pPr marL="228600" indent="-228600">
              <a:buFont typeface="Arial" panose="020B0604020202020204" pitchFamily="34" charset="0"/>
              <a:buChar char="•"/>
            </a:pPr>
            <a:r>
              <a:rPr lang="nl-NL" sz="1100"/>
              <a:t>Internationale samenwerkingen</a:t>
            </a:r>
          </a:p>
        </p:txBody>
      </p:sp>
      <p:sp>
        <p:nvSpPr>
          <p:cNvPr id="18" name="TextBox 17">
            <a:extLst>
              <a:ext uri="{FF2B5EF4-FFF2-40B4-BE49-F238E27FC236}">
                <a16:creationId xmlns:a16="http://schemas.microsoft.com/office/drawing/2014/main" id="{7B8EA7DC-565B-466D-D29F-CC191AE80C30}"/>
              </a:ext>
            </a:extLst>
          </p:cNvPr>
          <p:cNvSpPr txBox="1"/>
          <p:nvPr/>
        </p:nvSpPr>
        <p:spPr>
          <a:xfrm>
            <a:off x="1970836" y="4952729"/>
            <a:ext cx="4290895" cy="1415772"/>
          </a:xfrm>
          <a:prstGeom prst="rect">
            <a:avLst/>
          </a:prstGeom>
          <a:noFill/>
        </p:spPr>
        <p:txBody>
          <a:bodyPr wrap="square" rtlCol="0">
            <a:spAutoFit/>
          </a:bodyPr>
          <a:lstStyle/>
          <a:p>
            <a:r>
              <a:rPr lang="nl-NL" sz="1400" b="1"/>
              <a:t>3. Activiteiten en ontwikkelingen</a:t>
            </a:r>
          </a:p>
          <a:p>
            <a:pPr marL="171450" indent="-171450">
              <a:buFont typeface="Arial" panose="020B0604020202020204" pitchFamily="34" charset="0"/>
              <a:buChar char="•"/>
            </a:pPr>
            <a:r>
              <a:rPr lang="nl-NL" sz="1100"/>
              <a:t>Markt- en technologieontwikkelingen</a:t>
            </a:r>
          </a:p>
          <a:p>
            <a:pPr marL="171450" indent="-171450">
              <a:buFont typeface="Arial" panose="020B0604020202020204" pitchFamily="34" charset="0"/>
              <a:buChar char="•"/>
            </a:pPr>
            <a:r>
              <a:rPr lang="nl-NL" sz="1100"/>
              <a:t>Mobilisering van middelen</a:t>
            </a:r>
          </a:p>
          <a:p>
            <a:pPr marL="171450" indent="-171450">
              <a:buFont typeface="Arial" panose="020B0604020202020204" pitchFamily="34" charset="0"/>
              <a:buChar char="•"/>
            </a:pPr>
            <a:r>
              <a:rPr lang="nl-NL" sz="1100"/>
              <a:t>Kennisontwikkeling en valorisatie</a:t>
            </a:r>
          </a:p>
          <a:p>
            <a:pPr marL="171450" indent="-171450">
              <a:buFont typeface="Arial" panose="020B0604020202020204" pitchFamily="34" charset="0"/>
              <a:buChar char="•"/>
            </a:pPr>
            <a:r>
              <a:rPr lang="nl-NL" sz="1100"/>
              <a:t>Relevante ervaringen met </a:t>
            </a:r>
            <a:r>
              <a:rPr lang="nl-NL" sz="1100" err="1"/>
              <a:t>moonshot</a:t>
            </a:r>
            <a:r>
              <a:rPr lang="nl-NL" sz="1100"/>
              <a:t>- en doorbraakprojecten</a:t>
            </a:r>
          </a:p>
          <a:p>
            <a:endParaRPr lang="nl-NL" sz="1400" b="1"/>
          </a:p>
          <a:p>
            <a:endParaRPr lang="nl-NL" sz="1400" b="1"/>
          </a:p>
        </p:txBody>
      </p:sp>
      <p:pic>
        <p:nvPicPr>
          <p:cNvPr id="21" name="Graphic 20" descr="Hierarchy outline">
            <a:extLst>
              <a:ext uri="{FF2B5EF4-FFF2-40B4-BE49-F238E27FC236}">
                <a16:creationId xmlns:a16="http://schemas.microsoft.com/office/drawing/2014/main" id="{B1888722-1D11-CB4A-BAD1-31B74D52A6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6388" y="4066621"/>
            <a:ext cx="743122" cy="743122"/>
          </a:xfrm>
          <a:prstGeom prst="rect">
            <a:avLst/>
          </a:prstGeom>
        </p:spPr>
      </p:pic>
      <p:pic>
        <p:nvPicPr>
          <p:cNvPr id="23" name="Graphic 22" descr="Presentation with media outline">
            <a:extLst>
              <a:ext uri="{FF2B5EF4-FFF2-40B4-BE49-F238E27FC236}">
                <a16:creationId xmlns:a16="http://schemas.microsoft.com/office/drawing/2014/main" id="{1DB93B48-2CB0-9B10-4FD0-FE7ACC6EA15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9534" y="5062837"/>
            <a:ext cx="676830" cy="676830"/>
          </a:xfrm>
          <a:prstGeom prst="rect">
            <a:avLst/>
          </a:prstGeom>
        </p:spPr>
      </p:pic>
      <p:sp>
        <p:nvSpPr>
          <p:cNvPr id="32" name="TextBox 31">
            <a:extLst>
              <a:ext uri="{FF2B5EF4-FFF2-40B4-BE49-F238E27FC236}">
                <a16:creationId xmlns:a16="http://schemas.microsoft.com/office/drawing/2014/main" id="{30B022A3-1287-9748-A93B-FCE372E315FE}"/>
              </a:ext>
            </a:extLst>
          </p:cNvPr>
          <p:cNvSpPr txBox="1"/>
          <p:nvPr/>
        </p:nvSpPr>
        <p:spPr>
          <a:xfrm>
            <a:off x="6193933" y="2633016"/>
            <a:ext cx="3866055" cy="3647152"/>
          </a:xfrm>
          <a:prstGeom prst="rect">
            <a:avLst/>
          </a:prstGeom>
          <a:noFill/>
        </p:spPr>
        <p:txBody>
          <a:bodyPr wrap="square" rtlCol="0">
            <a:spAutoFit/>
          </a:bodyPr>
          <a:lstStyle/>
          <a:p>
            <a:pPr marL="142875" indent="-142875">
              <a:buFont typeface="Arial" panose="020B0604020202020204" pitchFamily="34" charset="0"/>
              <a:buChar char="•"/>
            </a:pPr>
            <a:r>
              <a:rPr lang="nl-NL" sz="1100"/>
              <a:t>Bouwt voort op bestaande ecosysteem- en SWOT analyses (zoals ook opgenomen in recente NTS agenda’s)</a:t>
            </a:r>
            <a:endParaRPr lang="nl-NL" sz="1100">
              <a:highlight>
                <a:srgbClr val="FFFF00"/>
              </a:highlight>
            </a:endParaRPr>
          </a:p>
          <a:p>
            <a:pPr marL="142875" indent="-142875">
              <a:buFont typeface="Arial" panose="020B0604020202020204" pitchFamily="34" charset="0"/>
              <a:buChar char="•"/>
            </a:pPr>
            <a:r>
              <a:rPr lang="nl-NL" sz="1100"/>
              <a:t>Voor verdere uitwerking zijn de (lange termijn) </a:t>
            </a:r>
            <a:r>
              <a:rPr lang="nl-NL" sz="1100" b="1" i="1" err="1"/>
              <a:t>opportunities</a:t>
            </a:r>
            <a:r>
              <a:rPr lang="nl-NL" sz="1100" b="1"/>
              <a:t> </a:t>
            </a:r>
            <a:r>
              <a:rPr lang="nl-NL" sz="1100"/>
              <a:t>van belang. Hierin zit focus op:</a:t>
            </a:r>
          </a:p>
          <a:p>
            <a:pPr marL="371475" lvl="1" indent="-142875">
              <a:buFont typeface="Arial" panose="020B0604020202020204" pitchFamily="34" charset="0"/>
              <a:buChar char="•"/>
            </a:pPr>
            <a:r>
              <a:rPr lang="nl-NL" sz="1100"/>
              <a:t>Het in kaart brengen van mogelijke </a:t>
            </a:r>
            <a:r>
              <a:rPr lang="nl-NL" sz="1100" b="1" err="1"/>
              <a:t>moonshot</a:t>
            </a:r>
            <a:r>
              <a:rPr lang="nl-NL" sz="1100" b="1"/>
              <a:t>-projecten</a:t>
            </a:r>
            <a:r>
              <a:rPr lang="nl-NL" sz="1100"/>
              <a:t>. Waarbij deels voort wordt gebouwd op reeds bestaande initiatieven. </a:t>
            </a:r>
          </a:p>
          <a:p>
            <a:pPr marL="371475" lvl="1" indent="-142875">
              <a:buFont typeface="Arial" panose="020B0604020202020204" pitchFamily="34" charset="0"/>
              <a:buChar char="•"/>
            </a:pPr>
            <a:r>
              <a:rPr lang="nl-NL" sz="1100"/>
              <a:t>Denk bijvoorbeeld aan projecten zoals AI </a:t>
            </a:r>
            <a:r>
              <a:rPr lang="nl-NL" sz="1100" err="1"/>
              <a:t>Factory</a:t>
            </a:r>
            <a:r>
              <a:rPr lang="nl-NL" sz="1100"/>
              <a:t>, Project Beethoven, HPC </a:t>
            </a:r>
            <a:r>
              <a:rPr lang="nl-NL" sz="1100" err="1"/>
              <a:t>facilities</a:t>
            </a:r>
            <a:r>
              <a:rPr lang="nl-NL" sz="1100"/>
              <a:t>, bestaande groeifonds programma’s en ambities NGF 4</a:t>
            </a:r>
            <a:r>
              <a:rPr lang="nl-NL" sz="1100" baseline="30000"/>
              <a:t>e</a:t>
            </a:r>
            <a:r>
              <a:rPr lang="nl-NL" sz="1100"/>
              <a:t> ronde, ‘doorbraakprojecten’ en andere </a:t>
            </a:r>
            <a:r>
              <a:rPr lang="nl-NL" sz="1100" err="1"/>
              <a:t>moonshot</a:t>
            </a:r>
            <a:r>
              <a:rPr lang="nl-NL" sz="1100"/>
              <a:t> ambities i.s.m. topsectoren (zoals LS&amp;H en Energie) en departementen (zoals Defensie, VWS), via de </a:t>
            </a:r>
            <a:r>
              <a:rPr lang="nl-NL" sz="1100" err="1"/>
              <a:t>governance</a:t>
            </a:r>
            <a:r>
              <a:rPr lang="nl-NL" sz="1100"/>
              <a:t> KIA D</a:t>
            </a:r>
          </a:p>
          <a:p>
            <a:pPr marL="371475" lvl="1" indent="-142875">
              <a:buFont typeface="Arial" panose="020B0604020202020204" pitchFamily="34" charset="0"/>
              <a:buChar char="•"/>
            </a:pPr>
            <a:r>
              <a:rPr lang="nl-NL" sz="1100"/>
              <a:t>Kansen met betrekking tot (Europese) financieringsinstrumenten, in nauwe samenwerking met EZ. Denk aan IPCEI, EDIH’s en </a:t>
            </a:r>
            <a:r>
              <a:rPr lang="nl-NL" sz="1100" err="1"/>
              <a:t>EDIC’s</a:t>
            </a:r>
            <a:endParaRPr lang="nl-NL" sz="1100"/>
          </a:p>
          <a:p>
            <a:pPr marL="228600" indent="-228600">
              <a:buFont typeface="Arial" panose="020B0604020202020204" pitchFamily="34" charset="0"/>
              <a:buChar char="•"/>
            </a:pPr>
            <a:r>
              <a:rPr lang="nl-NL" sz="1100"/>
              <a:t>Daarnaast kijkt de SWOT ook naar zwaktes en kansen in randvoorwaardelijk beleid: welke drempels/kansen zijn er op het gebeid van standaarden, normering, </a:t>
            </a:r>
            <a:r>
              <a:rPr lang="nl-NL" sz="1100" err="1"/>
              <a:t>etc</a:t>
            </a:r>
            <a:r>
              <a:rPr lang="nl-NL" sz="1100"/>
              <a:t>?</a:t>
            </a:r>
            <a:endParaRPr lang="nl-NL" sz="1100">
              <a:highlight>
                <a:srgbClr val="FFFF00"/>
              </a:highlight>
            </a:endParaRPr>
          </a:p>
          <a:p>
            <a:pPr marL="371475" lvl="1" indent="-142875">
              <a:buFont typeface="Arial" panose="020B0604020202020204" pitchFamily="34" charset="0"/>
              <a:buChar char="•"/>
            </a:pPr>
            <a:endParaRPr lang="nl-NL" sz="1100"/>
          </a:p>
        </p:txBody>
      </p:sp>
      <p:sp>
        <p:nvSpPr>
          <p:cNvPr id="34" name="TextBox 33">
            <a:extLst>
              <a:ext uri="{FF2B5EF4-FFF2-40B4-BE49-F238E27FC236}">
                <a16:creationId xmlns:a16="http://schemas.microsoft.com/office/drawing/2014/main" id="{DE76F839-1FEF-06C5-90D1-75D73B32C6E3}"/>
              </a:ext>
            </a:extLst>
          </p:cNvPr>
          <p:cNvSpPr txBox="1"/>
          <p:nvPr/>
        </p:nvSpPr>
        <p:spPr>
          <a:xfrm>
            <a:off x="6218023" y="2160981"/>
            <a:ext cx="5013406" cy="738664"/>
          </a:xfrm>
          <a:prstGeom prst="rect">
            <a:avLst/>
          </a:prstGeom>
          <a:noFill/>
        </p:spPr>
        <p:txBody>
          <a:bodyPr wrap="square" rtlCol="0">
            <a:spAutoFit/>
          </a:bodyPr>
          <a:lstStyle/>
          <a:p>
            <a:r>
              <a:rPr lang="nl-NL" sz="1400" b="1">
                <a:solidFill>
                  <a:schemeClr val="accent1"/>
                </a:solidFill>
              </a:rPr>
              <a:t>B</a:t>
            </a:r>
            <a:r>
              <a:rPr lang="nl-NL" sz="1400"/>
              <a:t>. SWOT-analyse</a:t>
            </a:r>
          </a:p>
          <a:p>
            <a:endParaRPr lang="nl-NL" sz="1400"/>
          </a:p>
          <a:p>
            <a:endParaRPr lang="nl-NL" sz="1400"/>
          </a:p>
        </p:txBody>
      </p:sp>
      <p:pic>
        <p:nvPicPr>
          <p:cNvPr id="5" name="Picture 4">
            <a:extLst>
              <a:ext uri="{FF2B5EF4-FFF2-40B4-BE49-F238E27FC236}">
                <a16:creationId xmlns:a16="http://schemas.microsoft.com/office/drawing/2014/main" id="{EA50744D-EBFC-D6D0-9235-BB32ABAADCB9}"/>
              </a:ext>
            </a:extLst>
          </p:cNvPr>
          <p:cNvPicPr>
            <a:picLocks noChangeAspect="1"/>
          </p:cNvPicPr>
          <p:nvPr/>
        </p:nvPicPr>
        <p:blipFill>
          <a:blip r:embed="rId10"/>
          <a:stretch>
            <a:fillRect/>
          </a:stretch>
        </p:blipFill>
        <p:spPr>
          <a:xfrm>
            <a:off x="9816926" y="3070406"/>
            <a:ext cx="1964854" cy="1992431"/>
          </a:xfrm>
          <a:prstGeom prst="rect">
            <a:avLst/>
          </a:prstGeom>
        </p:spPr>
      </p:pic>
    </p:spTree>
    <p:extLst>
      <p:ext uri="{BB962C8B-B14F-4D97-AF65-F5344CB8AC3E}">
        <p14:creationId xmlns:p14="http://schemas.microsoft.com/office/powerpoint/2010/main" val="3239873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39a50205-c92d-44f8-97fc-38c5f716f729">5QYDCZM5XN3K-90937736-417</_dlc_DocId>
    <FinalDeliverable xmlns="6F4F8D8E-3C7E-4D7E-A50B-E67929A697C3" xsi:nil="true"/>
    <TaxCatchAll xmlns="39a50205-c92d-44f8-97fc-38c5f716f729" xsi:nil="true"/>
    <lcf76f155ced4ddcb4097134ff3c332f xmlns="6f4f8d8e-3c7e-4d7e-a50b-e67929a697c3">
      <Terms xmlns="http://schemas.microsoft.com/office/infopath/2007/PartnerControls"/>
    </lcf76f155ced4ddcb4097134ff3c332f>
    <_dlc_DocIdUrl xmlns="39a50205-c92d-44f8-97fc-38c5f716f729">
      <Url>https://technopolisltd223.sharepoint.com/sites/projects/KIADigitaal/_layouts/15/DocIdRedir.aspx?ID=5QYDCZM5XN3K-90937736-417</Url>
      <Description>5QYDCZM5XN3K-90937736-417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5899630CCF974DAA92BD70CB2E0E7E" ma:contentTypeVersion="9" ma:contentTypeDescription="Create a new document." ma:contentTypeScope="" ma:versionID="9b0b2df7932dc37e36b9ab2989b083d7">
  <xsd:schema xmlns:xsd="http://www.w3.org/2001/XMLSchema" xmlns:xs="http://www.w3.org/2001/XMLSchema" xmlns:p="http://schemas.microsoft.com/office/2006/metadata/properties" xmlns:ns2="6F4F8D8E-3C7E-4D7E-A50B-E67929A697C3" xmlns:ns3="6f4f8d8e-3c7e-4d7e-a50b-e67929a697c3" xmlns:ns4="39a50205-c92d-44f8-97fc-38c5f716f729" targetNamespace="http://schemas.microsoft.com/office/2006/metadata/properties" ma:root="true" ma:fieldsID="bde14b573c8d998e3cb49127205f281a" ns2:_="" ns3:_="" ns4:_="">
    <xsd:import namespace="6F4F8D8E-3C7E-4D7E-A50B-E67929A697C3"/>
    <xsd:import namespace="6f4f8d8e-3c7e-4d7e-a50b-e67929a697c3"/>
    <xsd:import namespace="39a50205-c92d-44f8-97fc-38c5f716f729"/>
    <xsd:element name="properties">
      <xsd:complexType>
        <xsd:sequence>
          <xsd:element name="documentManagement">
            <xsd:complexType>
              <xsd:all>
                <xsd:element ref="ns2:FinalDeliverable" minOccurs="0"/>
                <xsd:element ref="ns3:MediaServiceMetadata" minOccurs="0"/>
                <xsd:element ref="ns3:MediaServiceFastMetadata" minOccurs="0"/>
                <xsd:element ref="ns3:MediaServiceObjectDetectorVersions" minOccurs="0"/>
                <xsd:element ref="ns4:SharedWithUsers" minOccurs="0"/>
                <xsd:element ref="ns4:SharedWithDetails" minOccurs="0"/>
                <xsd:element ref="ns4:_dlc_DocId" minOccurs="0"/>
                <xsd:element ref="ns4:_dlc_DocIdUrl" minOccurs="0"/>
                <xsd:element ref="ns4:_dlc_DocIdPersistId" minOccurs="0"/>
                <xsd:element ref="ns3:MediaServiceSearchProperties"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4F8D8E-3C7E-4D7E-A50B-E67929A697C3" elementFormDefault="qualified">
    <xsd:import namespace="http://schemas.microsoft.com/office/2006/documentManagement/types"/>
    <xsd:import namespace="http://schemas.microsoft.com/office/infopath/2007/PartnerControls"/>
    <xsd:element name="FinalDeliverable" ma:index="8" nillable="true" ma:displayName="FinalDeliverable" ma:format="Dropdown" ma:internalName="FinalDeliverabl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6f4f8d8e-3c7e-4d7e-a50b-e67929a697c3"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ba1a8ec-8e73-4ced-969c-c4e8a1f44ce1"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a50205-c92d-44f8-97fc-38c5f716f72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_dlc_DocId" ma:index="14" nillable="true" ma:displayName="Document ID Value" ma:description="The value of the document ID assigned to this item." ma:indexed="true"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TaxCatchAll" ma:index="20" nillable="true" ma:displayName="Taxonomy Catch All Column" ma:hidden="true" ma:list="{2a9768f6-ab10-439e-84f0-7d294076b638}" ma:internalName="TaxCatchAll" ma:showField="CatchAllData" ma:web="39a50205-c92d-44f8-97fc-38c5f716f7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0A3FDA-4BA7-4A0D-B6BA-4A6044FB0D20}">
  <ds:schemaRefs>
    <ds:schemaRef ds:uri="http://schemas.microsoft.com/sharepoint/events"/>
  </ds:schemaRefs>
</ds:datastoreItem>
</file>

<file path=customXml/itemProps2.xml><?xml version="1.0" encoding="utf-8"?>
<ds:datastoreItem xmlns:ds="http://schemas.openxmlformats.org/officeDocument/2006/customXml" ds:itemID="{9B10870A-A561-4C4D-B94F-B2C41CCC395E}">
  <ds:schemaRefs>
    <ds:schemaRef ds:uri="http://schemas.microsoft.com/office/2006/documentManagement/types"/>
    <ds:schemaRef ds:uri="http://www.w3.org/XML/1998/namespace"/>
    <ds:schemaRef ds:uri="6F4F8D8E-3C7E-4D7E-A50B-E67929A697C3"/>
    <ds:schemaRef ds:uri="6f4f8d8e-3c7e-4d7e-a50b-e67929a697c3"/>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39a50205-c92d-44f8-97fc-38c5f716f729"/>
    <ds:schemaRef ds:uri="http://purl.org/dc/dcmitype/"/>
    <ds:schemaRef ds:uri="http://purl.org/dc/terms/"/>
  </ds:schemaRefs>
</ds:datastoreItem>
</file>

<file path=customXml/itemProps3.xml><?xml version="1.0" encoding="utf-8"?>
<ds:datastoreItem xmlns:ds="http://schemas.openxmlformats.org/officeDocument/2006/customXml" ds:itemID="{B963B73D-40BB-4296-8485-D22BD19634CF}">
  <ds:schemaRefs>
    <ds:schemaRef ds:uri="39a50205-c92d-44f8-97fc-38c5f716f729"/>
    <ds:schemaRef ds:uri="6F4F8D8E-3C7E-4D7E-A50B-E67929A697C3"/>
    <ds:schemaRef ds:uri="6f4f8d8e-3c7e-4d7e-a50b-e67929a697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466E06C5-CAA5-43DE-B9E5-B6B447045A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3520</Words>
  <Application>Microsoft Macintosh PowerPoint</Application>
  <PresentationFormat>Breedbeeld</PresentationFormat>
  <Paragraphs>341</Paragraphs>
  <Slides>15</Slides>
  <Notes>13</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15</vt:i4>
      </vt:variant>
    </vt:vector>
  </HeadingPairs>
  <TitlesOfParts>
    <vt:vector size="24" baseType="lpstr">
      <vt:lpstr>Aptos</vt:lpstr>
      <vt:lpstr>Aptos Display</vt:lpstr>
      <vt:lpstr>Arial</vt:lpstr>
      <vt:lpstr>Barlow</vt:lpstr>
      <vt:lpstr>Barlow Light</vt:lpstr>
      <vt:lpstr>Lato</vt:lpstr>
      <vt:lpstr>Lato Thin</vt:lpstr>
      <vt:lpstr>Wingdings</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Elmar Cloosterman</dc:creator>
  <cp:lastModifiedBy>frits grotenhuis</cp:lastModifiedBy>
  <cp:revision>2</cp:revision>
  <dcterms:created xsi:type="dcterms:W3CDTF">2024-10-08T14:10:32Z</dcterms:created>
  <dcterms:modified xsi:type="dcterms:W3CDTF">2024-11-11T19:03:40Z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0x010100465899630CCF974DAA92BD70CB2E0E7E</vt:lpwstr>
  </property>
  <property fmtid="{D5CDD505-2E9C-101B-9397-08002B2CF9AE}" pid="3" name="_dlc_DocIdItemGuid">
    <vt:lpwstr>71407cf7-0b76-43b7-9bf1-1f2504bcb971</vt:lpwstr>
  </property>
  <property fmtid="{D5CDD505-2E9C-101B-9397-08002B2CF9AE}" pid="4" name="MediaServiceImageTags">
    <vt:lpwstr/>
  </property>
</Properties>
</file>